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56" r:id="rId2"/>
    <p:sldId id="278" r:id="rId3"/>
    <p:sldId id="279" r:id="rId4"/>
    <p:sldId id="280" r:id="rId5"/>
    <p:sldId id="281" r:id="rId6"/>
    <p:sldId id="301" r:id="rId7"/>
    <p:sldId id="284" r:id="rId8"/>
    <p:sldId id="285" r:id="rId9"/>
    <p:sldId id="286" r:id="rId10"/>
    <p:sldId id="287" r:id="rId11"/>
    <p:sldId id="288" r:id="rId12"/>
    <p:sldId id="300" r:id="rId13"/>
    <p:sldId id="292" r:id="rId14"/>
    <p:sldId id="303" r:id="rId15"/>
    <p:sldId id="308" r:id="rId16"/>
    <p:sldId id="302" r:id="rId17"/>
    <p:sldId id="299" r:id="rId18"/>
    <p:sldId id="293" r:id="rId19"/>
    <p:sldId id="294" r:id="rId20"/>
    <p:sldId id="309" r:id="rId21"/>
    <p:sldId id="310" r:id="rId22"/>
    <p:sldId id="306" r:id="rId23"/>
    <p:sldId id="307" r:id="rId24"/>
    <p:sldId id="276" r:id="rId25"/>
  </p:sldIdLst>
  <p:sldSz cx="9144000" cy="6858000" type="screen4x3"/>
  <p:notesSz cx="7102475" cy="93694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E1E1"/>
    <a:srgbClr val="777777"/>
    <a:srgbClr val="9FB2C1"/>
    <a:srgbClr val="465B6D"/>
    <a:srgbClr val="7D9898"/>
    <a:srgbClr val="CCD6DE"/>
    <a:srgbClr val="67839D"/>
    <a:srgbClr val="7590A7"/>
    <a:srgbClr val="B0C0C0"/>
    <a:srgbClr val="A1B5B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47" autoAdjust="0"/>
    <p:restoredTop sz="80205" autoAdjust="0"/>
  </p:normalViewPr>
  <p:slideViewPr>
    <p:cSldViewPr snapToGrid="0">
      <p:cViewPr varScale="1">
        <p:scale>
          <a:sx n="90" d="100"/>
          <a:sy n="90" d="100"/>
        </p:scale>
        <p:origin x="-1746"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32" d="100"/>
        <a:sy n="132"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001D30-3DE9-47C8-92A6-6D7A525B3003}" type="doc">
      <dgm:prSet loTypeId="urn:microsoft.com/office/officeart/2005/8/layout/cycle8" loCatId="cycle" qsTypeId="urn:microsoft.com/office/officeart/2005/8/quickstyle/simple4" qsCatId="simple" csTypeId="urn:microsoft.com/office/officeart/2005/8/colors/accent1_2" csCatId="accent1" phldr="1"/>
      <dgm:spPr/>
    </dgm:pt>
    <dgm:pt modelId="{E76920DF-EB6D-46E9-942B-0E8BA030E0C6}">
      <dgm:prSet phldrT="[Text]" custT="1"/>
      <dgm:spPr>
        <a:gradFill rotWithShape="0">
          <a:gsLst>
            <a:gs pos="0">
              <a:schemeClr val="accent3">
                <a:lumMod val="50000"/>
              </a:schemeClr>
            </a:gs>
            <a:gs pos="100000">
              <a:schemeClr val="bg2">
                <a:lumMod val="75000"/>
              </a:schemeClr>
            </a:gs>
          </a:gsLst>
        </a:gradFill>
      </dgm:spPr>
      <dgm:t>
        <a:bodyPr/>
        <a:lstStyle/>
        <a:p>
          <a:r>
            <a:rPr lang="en-US" sz="2800" dirty="0" smtClean="0">
              <a:solidFill>
                <a:schemeClr val="bg1"/>
              </a:solidFill>
              <a:effectLst>
                <a:outerShdw blurRad="38100" dist="38100" dir="2700000" algn="tl">
                  <a:srgbClr val="000000">
                    <a:alpha val="43137"/>
                  </a:srgbClr>
                </a:outerShdw>
              </a:effectLst>
            </a:rPr>
            <a:t>Costs</a:t>
          </a:r>
          <a:endParaRPr lang="en-US" sz="2800" dirty="0">
            <a:solidFill>
              <a:schemeClr val="bg1"/>
            </a:solidFill>
            <a:effectLst>
              <a:outerShdw blurRad="38100" dist="38100" dir="2700000" algn="tl">
                <a:srgbClr val="000000">
                  <a:alpha val="43137"/>
                </a:srgbClr>
              </a:outerShdw>
            </a:effectLst>
          </a:endParaRPr>
        </a:p>
      </dgm:t>
    </dgm:pt>
    <dgm:pt modelId="{DCBD7CAB-20E0-4480-99C7-B22E1F0781A9}" type="parTrans" cxnId="{E8CB7712-EDA6-457D-B3EA-C4049287B01D}">
      <dgm:prSet/>
      <dgm:spPr/>
      <dgm:t>
        <a:bodyPr/>
        <a:lstStyle/>
        <a:p>
          <a:endParaRPr lang="en-US"/>
        </a:p>
      </dgm:t>
    </dgm:pt>
    <dgm:pt modelId="{07B512A0-087C-47FC-AF0D-6E0BE0CAE085}" type="sibTrans" cxnId="{E8CB7712-EDA6-457D-B3EA-C4049287B01D}">
      <dgm:prSet/>
      <dgm:spPr/>
      <dgm:t>
        <a:bodyPr/>
        <a:lstStyle/>
        <a:p>
          <a:endParaRPr lang="en-US"/>
        </a:p>
      </dgm:t>
    </dgm:pt>
    <dgm:pt modelId="{B96D4EC7-A943-4651-8324-242608BFE2C8}">
      <dgm:prSet phldrT="[Text]" custT="1"/>
      <dgm:spPr>
        <a:gradFill flip="none" rotWithShape="0">
          <a:gsLst>
            <a:gs pos="0">
              <a:schemeClr val="accent3">
                <a:lumMod val="50000"/>
              </a:schemeClr>
            </a:gs>
            <a:gs pos="100000">
              <a:schemeClr val="bg2">
                <a:lumMod val="75000"/>
              </a:schemeClr>
            </a:gs>
          </a:gsLst>
          <a:lin ang="16200000" scaled="0"/>
          <a:tileRect/>
        </a:gradFill>
      </dgm:spPr>
      <dgm:t>
        <a:bodyPr/>
        <a:lstStyle/>
        <a:p>
          <a:r>
            <a:rPr lang="en-US" sz="2800" dirty="0" smtClean="0">
              <a:solidFill>
                <a:schemeClr val="bg1"/>
              </a:solidFill>
              <a:effectLst>
                <a:outerShdw blurRad="38100" dist="38100" dir="2700000" algn="tl">
                  <a:srgbClr val="000000">
                    <a:alpha val="43137"/>
                  </a:srgbClr>
                </a:outerShdw>
              </a:effectLst>
            </a:rPr>
            <a:t>Operations</a:t>
          </a:r>
          <a:endParaRPr lang="en-US" sz="2800" dirty="0">
            <a:solidFill>
              <a:schemeClr val="bg1"/>
            </a:solidFill>
            <a:effectLst>
              <a:outerShdw blurRad="38100" dist="38100" dir="2700000" algn="tl">
                <a:srgbClr val="000000">
                  <a:alpha val="43137"/>
                </a:srgbClr>
              </a:outerShdw>
            </a:effectLst>
          </a:endParaRPr>
        </a:p>
      </dgm:t>
    </dgm:pt>
    <dgm:pt modelId="{CFD70888-997D-40E8-B0C1-DC4CC5D4A98B}" type="parTrans" cxnId="{B115C0F9-0181-4226-A872-275597832272}">
      <dgm:prSet/>
      <dgm:spPr/>
      <dgm:t>
        <a:bodyPr/>
        <a:lstStyle/>
        <a:p>
          <a:endParaRPr lang="en-US"/>
        </a:p>
      </dgm:t>
    </dgm:pt>
    <dgm:pt modelId="{ED2C4CB2-02A7-42AE-A812-A93F9A586ADA}" type="sibTrans" cxnId="{B115C0F9-0181-4226-A872-275597832272}">
      <dgm:prSet/>
      <dgm:spPr/>
      <dgm:t>
        <a:bodyPr/>
        <a:lstStyle/>
        <a:p>
          <a:endParaRPr lang="en-US"/>
        </a:p>
      </dgm:t>
    </dgm:pt>
    <dgm:pt modelId="{0F69E95F-3786-4F9B-8FA3-281CD80C8867}">
      <dgm:prSet phldrT="[Text]" custT="1"/>
      <dgm:spPr>
        <a:gradFill rotWithShape="0">
          <a:gsLst>
            <a:gs pos="0">
              <a:schemeClr val="accent3">
                <a:lumMod val="50000"/>
              </a:schemeClr>
            </a:gs>
            <a:gs pos="100000">
              <a:schemeClr val="bg2">
                <a:lumMod val="75000"/>
              </a:schemeClr>
            </a:gs>
          </a:gsLst>
        </a:gradFill>
      </dgm:spPr>
      <dgm:t>
        <a:bodyPr/>
        <a:lstStyle/>
        <a:p>
          <a:r>
            <a:rPr lang="en-US" sz="2800" dirty="0" smtClean="0">
              <a:solidFill>
                <a:schemeClr val="bg1"/>
              </a:solidFill>
              <a:effectLst>
                <a:outerShdw blurRad="38100" dist="38100" dir="2700000" algn="tl">
                  <a:srgbClr val="000000">
                    <a:alpha val="43137"/>
                  </a:srgbClr>
                </a:outerShdw>
              </a:effectLst>
            </a:rPr>
            <a:t>Security</a:t>
          </a:r>
          <a:endParaRPr lang="en-US" sz="2800" dirty="0">
            <a:solidFill>
              <a:schemeClr val="bg1"/>
            </a:solidFill>
            <a:effectLst>
              <a:outerShdw blurRad="38100" dist="38100" dir="2700000" algn="tl">
                <a:srgbClr val="000000">
                  <a:alpha val="43137"/>
                </a:srgbClr>
              </a:outerShdw>
            </a:effectLst>
          </a:endParaRPr>
        </a:p>
      </dgm:t>
    </dgm:pt>
    <dgm:pt modelId="{33C16226-8147-4AD3-A0BF-C8B77A4968D8}" type="parTrans" cxnId="{B0F864E9-C570-4BAC-AAA6-892D0AF7969E}">
      <dgm:prSet/>
      <dgm:spPr/>
      <dgm:t>
        <a:bodyPr/>
        <a:lstStyle/>
        <a:p>
          <a:endParaRPr lang="en-US"/>
        </a:p>
      </dgm:t>
    </dgm:pt>
    <dgm:pt modelId="{80F9B541-B77B-4D7A-B5FE-D91317A4B224}" type="sibTrans" cxnId="{B0F864E9-C570-4BAC-AAA6-892D0AF7969E}">
      <dgm:prSet/>
      <dgm:spPr/>
      <dgm:t>
        <a:bodyPr/>
        <a:lstStyle/>
        <a:p>
          <a:endParaRPr lang="en-US"/>
        </a:p>
      </dgm:t>
    </dgm:pt>
    <dgm:pt modelId="{08E70710-1CE6-42E5-9856-E2646FBAE7EA}" type="pres">
      <dgm:prSet presAssocID="{1E001D30-3DE9-47C8-92A6-6D7A525B3003}" presName="compositeShape" presStyleCnt="0">
        <dgm:presLayoutVars>
          <dgm:chMax val="7"/>
          <dgm:dir/>
          <dgm:resizeHandles val="exact"/>
        </dgm:presLayoutVars>
      </dgm:prSet>
      <dgm:spPr/>
    </dgm:pt>
    <dgm:pt modelId="{31E5FBC0-B309-4176-8101-FE4FD77C5591}" type="pres">
      <dgm:prSet presAssocID="{1E001D30-3DE9-47C8-92A6-6D7A525B3003}" presName="wedge1" presStyleLbl="node1" presStyleIdx="0" presStyleCnt="3" custLinFactNeighborX="2080"/>
      <dgm:spPr/>
      <dgm:t>
        <a:bodyPr/>
        <a:lstStyle/>
        <a:p>
          <a:endParaRPr lang="en-US"/>
        </a:p>
      </dgm:t>
    </dgm:pt>
    <dgm:pt modelId="{9FB177B3-2739-4BDA-90EC-7A86594477FD}" type="pres">
      <dgm:prSet presAssocID="{1E001D30-3DE9-47C8-92A6-6D7A525B3003}" presName="dummy1a" presStyleCnt="0"/>
      <dgm:spPr/>
    </dgm:pt>
    <dgm:pt modelId="{148710B1-2E2E-4134-8EB8-00A82581F329}" type="pres">
      <dgm:prSet presAssocID="{1E001D30-3DE9-47C8-92A6-6D7A525B3003}" presName="dummy1b" presStyleCnt="0"/>
      <dgm:spPr/>
    </dgm:pt>
    <dgm:pt modelId="{D2A31C4E-C8F8-46AD-807D-5647D8014F22}" type="pres">
      <dgm:prSet presAssocID="{1E001D30-3DE9-47C8-92A6-6D7A525B3003}" presName="wedge1Tx" presStyleLbl="node1" presStyleIdx="0" presStyleCnt="3">
        <dgm:presLayoutVars>
          <dgm:chMax val="0"/>
          <dgm:chPref val="0"/>
          <dgm:bulletEnabled val="1"/>
        </dgm:presLayoutVars>
      </dgm:prSet>
      <dgm:spPr/>
      <dgm:t>
        <a:bodyPr/>
        <a:lstStyle/>
        <a:p>
          <a:endParaRPr lang="en-US"/>
        </a:p>
      </dgm:t>
    </dgm:pt>
    <dgm:pt modelId="{377AA024-62D7-4DB9-AEE6-D53E77CFCB52}" type="pres">
      <dgm:prSet presAssocID="{1E001D30-3DE9-47C8-92A6-6D7A525B3003}" presName="wedge2" presStyleLbl="node1" presStyleIdx="1" presStyleCnt="3"/>
      <dgm:spPr/>
      <dgm:t>
        <a:bodyPr/>
        <a:lstStyle/>
        <a:p>
          <a:endParaRPr lang="en-US"/>
        </a:p>
      </dgm:t>
    </dgm:pt>
    <dgm:pt modelId="{0ABA1C9C-AE70-4067-82D1-1BCEC884529A}" type="pres">
      <dgm:prSet presAssocID="{1E001D30-3DE9-47C8-92A6-6D7A525B3003}" presName="dummy2a" presStyleCnt="0"/>
      <dgm:spPr/>
    </dgm:pt>
    <dgm:pt modelId="{5BB9C746-0037-4761-B1F4-3F0FDBA850A8}" type="pres">
      <dgm:prSet presAssocID="{1E001D30-3DE9-47C8-92A6-6D7A525B3003}" presName="dummy2b" presStyleCnt="0"/>
      <dgm:spPr/>
    </dgm:pt>
    <dgm:pt modelId="{D2ABC33D-108A-4DC9-886C-53AB61882677}" type="pres">
      <dgm:prSet presAssocID="{1E001D30-3DE9-47C8-92A6-6D7A525B3003}" presName="wedge2Tx" presStyleLbl="node1" presStyleIdx="1" presStyleCnt="3">
        <dgm:presLayoutVars>
          <dgm:chMax val="0"/>
          <dgm:chPref val="0"/>
          <dgm:bulletEnabled val="1"/>
        </dgm:presLayoutVars>
      </dgm:prSet>
      <dgm:spPr/>
      <dgm:t>
        <a:bodyPr/>
        <a:lstStyle/>
        <a:p>
          <a:endParaRPr lang="en-US"/>
        </a:p>
      </dgm:t>
    </dgm:pt>
    <dgm:pt modelId="{C8B287EE-5AD8-4F14-96B2-819A27AD8295}" type="pres">
      <dgm:prSet presAssocID="{1E001D30-3DE9-47C8-92A6-6D7A525B3003}" presName="wedge3" presStyleLbl="node1" presStyleIdx="2" presStyleCnt="3"/>
      <dgm:spPr/>
      <dgm:t>
        <a:bodyPr/>
        <a:lstStyle/>
        <a:p>
          <a:endParaRPr lang="en-US"/>
        </a:p>
      </dgm:t>
    </dgm:pt>
    <dgm:pt modelId="{BED5F99F-7A8A-4222-82DC-BB663751C443}" type="pres">
      <dgm:prSet presAssocID="{1E001D30-3DE9-47C8-92A6-6D7A525B3003}" presName="dummy3a" presStyleCnt="0"/>
      <dgm:spPr/>
    </dgm:pt>
    <dgm:pt modelId="{144885A4-D8EF-498D-BC1C-835E0AA46A8D}" type="pres">
      <dgm:prSet presAssocID="{1E001D30-3DE9-47C8-92A6-6D7A525B3003}" presName="dummy3b" presStyleCnt="0"/>
      <dgm:spPr/>
    </dgm:pt>
    <dgm:pt modelId="{D7D76EA4-1B20-479B-AF2B-6D626F480D0E}" type="pres">
      <dgm:prSet presAssocID="{1E001D30-3DE9-47C8-92A6-6D7A525B3003}" presName="wedge3Tx" presStyleLbl="node1" presStyleIdx="2" presStyleCnt="3">
        <dgm:presLayoutVars>
          <dgm:chMax val="0"/>
          <dgm:chPref val="0"/>
          <dgm:bulletEnabled val="1"/>
        </dgm:presLayoutVars>
      </dgm:prSet>
      <dgm:spPr/>
      <dgm:t>
        <a:bodyPr/>
        <a:lstStyle/>
        <a:p>
          <a:endParaRPr lang="en-US"/>
        </a:p>
      </dgm:t>
    </dgm:pt>
    <dgm:pt modelId="{6CC3A6EB-5C42-4BDA-B996-BFECB01FD4B3}" type="pres">
      <dgm:prSet presAssocID="{07B512A0-087C-47FC-AF0D-6E0BE0CAE085}" presName="arrowWedge1" presStyleLbl="fgSibTrans2D1" presStyleIdx="0" presStyleCnt="3"/>
      <dgm:spPr>
        <a:gradFill rotWithShape="0">
          <a:gsLst>
            <a:gs pos="0">
              <a:schemeClr val="bg2">
                <a:lumMod val="50000"/>
              </a:schemeClr>
            </a:gs>
            <a:gs pos="100000">
              <a:schemeClr val="bg2">
                <a:lumMod val="90000"/>
              </a:schemeClr>
            </a:gs>
          </a:gsLst>
        </a:gradFill>
      </dgm:spPr>
    </dgm:pt>
    <dgm:pt modelId="{714BFF7C-EE99-4708-91C1-705E2831ACA9}" type="pres">
      <dgm:prSet presAssocID="{ED2C4CB2-02A7-42AE-A812-A93F9A586ADA}" presName="arrowWedge2" presStyleLbl="fgSibTrans2D1" presStyleIdx="1" presStyleCnt="3"/>
      <dgm:spPr>
        <a:gradFill rotWithShape="0">
          <a:gsLst>
            <a:gs pos="0">
              <a:schemeClr val="bg2">
                <a:lumMod val="50000"/>
              </a:schemeClr>
            </a:gs>
            <a:gs pos="100000">
              <a:schemeClr val="bg2">
                <a:lumMod val="90000"/>
              </a:schemeClr>
            </a:gs>
          </a:gsLst>
        </a:gradFill>
      </dgm:spPr>
    </dgm:pt>
    <dgm:pt modelId="{18FE04F9-0C0B-4EF1-9A53-B33198D6BDD0}" type="pres">
      <dgm:prSet presAssocID="{80F9B541-B77B-4D7A-B5FE-D91317A4B224}" presName="arrowWedge3" presStyleLbl="fgSibTrans2D1" presStyleIdx="2" presStyleCnt="3"/>
      <dgm:spPr>
        <a:gradFill rotWithShape="0">
          <a:gsLst>
            <a:gs pos="0">
              <a:schemeClr val="bg2">
                <a:lumMod val="50000"/>
              </a:schemeClr>
            </a:gs>
            <a:gs pos="100000">
              <a:schemeClr val="bg2">
                <a:lumMod val="90000"/>
              </a:schemeClr>
            </a:gs>
          </a:gsLst>
        </a:gradFill>
      </dgm:spPr>
    </dgm:pt>
  </dgm:ptLst>
  <dgm:cxnLst>
    <dgm:cxn modelId="{34E6BA62-91F1-48F7-B147-CC5E78196F47}" type="presOf" srcId="{0F69E95F-3786-4F9B-8FA3-281CD80C8867}" destId="{D7D76EA4-1B20-479B-AF2B-6D626F480D0E}" srcOrd="1" destOrd="0" presId="urn:microsoft.com/office/officeart/2005/8/layout/cycle8"/>
    <dgm:cxn modelId="{E8CB7712-EDA6-457D-B3EA-C4049287B01D}" srcId="{1E001D30-3DE9-47C8-92A6-6D7A525B3003}" destId="{E76920DF-EB6D-46E9-942B-0E8BA030E0C6}" srcOrd="0" destOrd="0" parTransId="{DCBD7CAB-20E0-4480-99C7-B22E1F0781A9}" sibTransId="{07B512A0-087C-47FC-AF0D-6E0BE0CAE085}"/>
    <dgm:cxn modelId="{B39B9080-025D-451F-B46C-32B945C11CA6}" type="presOf" srcId="{B96D4EC7-A943-4651-8324-242608BFE2C8}" destId="{377AA024-62D7-4DB9-AEE6-D53E77CFCB52}" srcOrd="0" destOrd="0" presId="urn:microsoft.com/office/officeart/2005/8/layout/cycle8"/>
    <dgm:cxn modelId="{B115C0F9-0181-4226-A872-275597832272}" srcId="{1E001D30-3DE9-47C8-92A6-6D7A525B3003}" destId="{B96D4EC7-A943-4651-8324-242608BFE2C8}" srcOrd="1" destOrd="0" parTransId="{CFD70888-997D-40E8-B0C1-DC4CC5D4A98B}" sibTransId="{ED2C4CB2-02A7-42AE-A812-A93F9A586ADA}"/>
    <dgm:cxn modelId="{F3B22B20-6BCC-4781-9F4E-A50CAC577512}" type="presOf" srcId="{B96D4EC7-A943-4651-8324-242608BFE2C8}" destId="{D2ABC33D-108A-4DC9-886C-53AB61882677}" srcOrd="1" destOrd="0" presId="urn:microsoft.com/office/officeart/2005/8/layout/cycle8"/>
    <dgm:cxn modelId="{E677FB7F-07F0-4F41-A400-E5F402FF2437}" type="presOf" srcId="{E76920DF-EB6D-46E9-942B-0E8BA030E0C6}" destId="{31E5FBC0-B309-4176-8101-FE4FD77C5591}" srcOrd="0" destOrd="0" presId="urn:microsoft.com/office/officeart/2005/8/layout/cycle8"/>
    <dgm:cxn modelId="{B0F864E9-C570-4BAC-AAA6-892D0AF7969E}" srcId="{1E001D30-3DE9-47C8-92A6-6D7A525B3003}" destId="{0F69E95F-3786-4F9B-8FA3-281CD80C8867}" srcOrd="2" destOrd="0" parTransId="{33C16226-8147-4AD3-A0BF-C8B77A4968D8}" sibTransId="{80F9B541-B77B-4D7A-B5FE-D91317A4B224}"/>
    <dgm:cxn modelId="{2D7D55BA-697A-4202-9619-BDE92FAB741A}" type="presOf" srcId="{0F69E95F-3786-4F9B-8FA3-281CD80C8867}" destId="{C8B287EE-5AD8-4F14-96B2-819A27AD8295}" srcOrd="0" destOrd="0" presId="urn:microsoft.com/office/officeart/2005/8/layout/cycle8"/>
    <dgm:cxn modelId="{2532E4EE-388D-4132-B9A5-084E99B5C35D}" type="presOf" srcId="{E76920DF-EB6D-46E9-942B-0E8BA030E0C6}" destId="{D2A31C4E-C8F8-46AD-807D-5647D8014F22}" srcOrd="1" destOrd="0" presId="urn:microsoft.com/office/officeart/2005/8/layout/cycle8"/>
    <dgm:cxn modelId="{526CC60A-31A8-4539-B08A-F0FBA61AF1C2}" type="presOf" srcId="{1E001D30-3DE9-47C8-92A6-6D7A525B3003}" destId="{08E70710-1CE6-42E5-9856-E2646FBAE7EA}" srcOrd="0" destOrd="0" presId="urn:microsoft.com/office/officeart/2005/8/layout/cycle8"/>
    <dgm:cxn modelId="{80942FC6-081B-4BD0-8AFC-D8B2AEA04964}" type="presParOf" srcId="{08E70710-1CE6-42E5-9856-E2646FBAE7EA}" destId="{31E5FBC0-B309-4176-8101-FE4FD77C5591}" srcOrd="0" destOrd="0" presId="urn:microsoft.com/office/officeart/2005/8/layout/cycle8"/>
    <dgm:cxn modelId="{4CDA4690-62F7-4335-9F71-E5DC8193D94C}" type="presParOf" srcId="{08E70710-1CE6-42E5-9856-E2646FBAE7EA}" destId="{9FB177B3-2739-4BDA-90EC-7A86594477FD}" srcOrd="1" destOrd="0" presId="urn:microsoft.com/office/officeart/2005/8/layout/cycle8"/>
    <dgm:cxn modelId="{3B7E4A25-2824-49EA-B1F2-63EB0C70A028}" type="presParOf" srcId="{08E70710-1CE6-42E5-9856-E2646FBAE7EA}" destId="{148710B1-2E2E-4134-8EB8-00A82581F329}" srcOrd="2" destOrd="0" presId="urn:microsoft.com/office/officeart/2005/8/layout/cycle8"/>
    <dgm:cxn modelId="{DF59D9E3-D380-4DBF-8678-F5270A33B8F7}" type="presParOf" srcId="{08E70710-1CE6-42E5-9856-E2646FBAE7EA}" destId="{D2A31C4E-C8F8-46AD-807D-5647D8014F22}" srcOrd="3" destOrd="0" presId="urn:microsoft.com/office/officeart/2005/8/layout/cycle8"/>
    <dgm:cxn modelId="{219BE009-C174-4F8A-BE7F-EDBC39184D45}" type="presParOf" srcId="{08E70710-1CE6-42E5-9856-E2646FBAE7EA}" destId="{377AA024-62D7-4DB9-AEE6-D53E77CFCB52}" srcOrd="4" destOrd="0" presId="urn:microsoft.com/office/officeart/2005/8/layout/cycle8"/>
    <dgm:cxn modelId="{E1A5002E-E0EB-4ABC-9493-3E62DA9F6A62}" type="presParOf" srcId="{08E70710-1CE6-42E5-9856-E2646FBAE7EA}" destId="{0ABA1C9C-AE70-4067-82D1-1BCEC884529A}" srcOrd="5" destOrd="0" presId="urn:microsoft.com/office/officeart/2005/8/layout/cycle8"/>
    <dgm:cxn modelId="{57F82E2D-A22D-4F0D-9717-35BA8084733D}" type="presParOf" srcId="{08E70710-1CE6-42E5-9856-E2646FBAE7EA}" destId="{5BB9C746-0037-4761-B1F4-3F0FDBA850A8}" srcOrd="6" destOrd="0" presId="urn:microsoft.com/office/officeart/2005/8/layout/cycle8"/>
    <dgm:cxn modelId="{8A45098A-7C4D-4F30-BD08-4951B681CC44}" type="presParOf" srcId="{08E70710-1CE6-42E5-9856-E2646FBAE7EA}" destId="{D2ABC33D-108A-4DC9-886C-53AB61882677}" srcOrd="7" destOrd="0" presId="urn:microsoft.com/office/officeart/2005/8/layout/cycle8"/>
    <dgm:cxn modelId="{381E118B-CC3D-468A-A66A-201D080DDACA}" type="presParOf" srcId="{08E70710-1CE6-42E5-9856-E2646FBAE7EA}" destId="{C8B287EE-5AD8-4F14-96B2-819A27AD8295}" srcOrd="8" destOrd="0" presId="urn:microsoft.com/office/officeart/2005/8/layout/cycle8"/>
    <dgm:cxn modelId="{A0618A81-0A3D-4DC4-9544-44F515EA85CB}" type="presParOf" srcId="{08E70710-1CE6-42E5-9856-E2646FBAE7EA}" destId="{BED5F99F-7A8A-4222-82DC-BB663751C443}" srcOrd="9" destOrd="0" presId="urn:microsoft.com/office/officeart/2005/8/layout/cycle8"/>
    <dgm:cxn modelId="{0DC092DC-8C94-43FD-8EA0-2DE953A67E33}" type="presParOf" srcId="{08E70710-1CE6-42E5-9856-E2646FBAE7EA}" destId="{144885A4-D8EF-498D-BC1C-835E0AA46A8D}" srcOrd="10" destOrd="0" presId="urn:microsoft.com/office/officeart/2005/8/layout/cycle8"/>
    <dgm:cxn modelId="{3D64E1F1-6D3D-4A2B-A857-C6AE8FC9E1D6}" type="presParOf" srcId="{08E70710-1CE6-42E5-9856-E2646FBAE7EA}" destId="{D7D76EA4-1B20-479B-AF2B-6D626F480D0E}" srcOrd="11" destOrd="0" presId="urn:microsoft.com/office/officeart/2005/8/layout/cycle8"/>
    <dgm:cxn modelId="{E03D0D77-6309-463D-9219-B02067EE171E}" type="presParOf" srcId="{08E70710-1CE6-42E5-9856-E2646FBAE7EA}" destId="{6CC3A6EB-5C42-4BDA-B996-BFECB01FD4B3}" srcOrd="12" destOrd="0" presId="urn:microsoft.com/office/officeart/2005/8/layout/cycle8"/>
    <dgm:cxn modelId="{A1307DA4-5CEA-444A-9E90-9A2E576F74D3}" type="presParOf" srcId="{08E70710-1CE6-42E5-9856-E2646FBAE7EA}" destId="{714BFF7C-EE99-4708-91C1-705E2831ACA9}" srcOrd="13" destOrd="0" presId="urn:microsoft.com/office/officeart/2005/8/layout/cycle8"/>
    <dgm:cxn modelId="{FCE14BF6-02AB-4232-B40A-CDCE15BE3109}" type="presParOf" srcId="{08E70710-1CE6-42E5-9856-E2646FBAE7EA}" destId="{18FE04F9-0C0B-4EF1-9A53-B33198D6BDD0}" srcOrd="14" destOrd="0" presId="urn:microsoft.com/office/officeart/2005/8/layout/cycle8"/>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1E5FBC0-B309-4176-8101-FE4FD77C5591}">
      <dsp:nvSpPr>
        <dsp:cNvPr id="0" name=""/>
        <dsp:cNvSpPr/>
      </dsp:nvSpPr>
      <dsp:spPr>
        <a:xfrm>
          <a:off x="1520748" y="299278"/>
          <a:ext cx="3867596" cy="3867596"/>
        </a:xfrm>
        <a:prstGeom prst="pie">
          <a:avLst>
            <a:gd name="adj1" fmla="val 16200000"/>
            <a:gd name="adj2" fmla="val 1800000"/>
          </a:avLst>
        </a:prstGeom>
        <a:gradFill rotWithShape="0">
          <a:gsLst>
            <a:gs pos="0">
              <a:schemeClr val="accent3">
                <a:lumMod val="50000"/>
              </a:schemeClr>
            </a:gs>
            <a:gs pos="100000">
              <a:schemeClr val="bg2">
                <a:lumMod val="7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solidFill>
                <a:schemeClr val="bg1"/>
              </a:solidFill>
              <a:effectLst>
                <a:outerShdw blurRad="38100" dist="38100" dir="2700000" algn="tl">
                  <a:srgbClr val="000000">
                    <a:alpha val="43137"/>
                  </a:srgbClr>
                </a:outerShdw>
              </a:effectLst>
            </a:rPr>
            <a:t>Costs</a:t>
          </a:r>
          <a:endParaRPr lang="en-US" sz="2800" kern="1200" dirty="0">
            <a:solidFill>
              <a:schemeClr val="bg1"/>
            </a:solidFill>
            <a:effectLst>
              <a:outerShdw blurRad="38100" dist="38100" dir="2700000" algn="tl">
                <a:srgbClr val="000000">
                  <a:alpha val="43137"/>
                </a:srgbClr>
              </a:outerShdw>
            </a:effectLst>
          </a:endParaRPr>
        </a:p>
      </dsp:txBody>
      <dsp:txXfrm>
        <a:off x="3559063" y="1118840"/>
        <a:ext cx="1381284" cy="1151070"/>
      </dsp:txXfrm>
    </dsp:sp>
    <dsp:sp modelId="{377AA024-62D7-4DB9-AEE6-D53E77CFCB52}">
      <dsp:nvSpPr>
        <dsp:cNvPr id="0" name=""/>
        <dsp:cNvSpPr/>
      </dsp:nvSpPr>
      <dsp:spPr>
        <a:xfrm>
          <a:off x="1360647" y="437406"/>
          <a:ext cx="3867596" cy="3867596"/>
        </a:xfrm>
        <a:prstGeom prst="pie">
          <a:avLst>
            <a:gd name="adj1" fmla="val 1800000"/>
            <a:gd name="adj2" fmla="val 9000000"/>
          </a:avLst>
        </a:prstGeom>
        <a:gradFill flip="none" rotWithShape="0">
          <a:gsLst>
            <a:gs pos="0">
              <a:schemeClr val="accent3">
                <a:lumMod val="50000"/>
              </a:schemeClr>
            </a:gs>
            <a:gs pos="100000">
              <a:schemeClr val="bg2">
                <a:lumMod val="75000"/>
              </a:schemeClr>
            </a:gs>
          </a:gsLst>
          <a:lin ang="16200000" scaled="0"/>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solidFill>
                <a:schemeClr val="bg1"/>
              </a:solidFill>
              <a:effectLst>
                <a:outerShdw blurRad="38100" dist="38100" dir="2700000" algn="tl">
                  <a:srgbClr val="000000">
                    <a:alpha val="43137"/>
                  </a:srgbClr>
                </a:outerShdw>
              </a:effectLst>
            </a:rPr>
            <a:t>Operations</a:t>
          </a:r>
          <a:endParaRPr lang="en-US" sz="2800" kern="1200" dirty="0">
            <a:solidFill>
              <a:schemeClr val="bg1"/>
            </a:solidFill>
            <a:effectLst>
              <a:outerShdw blurRad="38100" dist="38100" dir="2700000" algn="tl">
                <a:srgbClr val="000000">
                  <a:alpha val="43137"/>
                </a:srgbClr>
              </a:outerShdw>
            </a:effectLst>
          </a:endParaRPr>
        </a:p>
      </dsp:txBody>
      <dsp:txXfrm>
        <a:off x="2281504" y="2946739"/>
        <a:ext cx="2071926" cy="1012941"/>
      </dsp:txXfrm>
    </dsp:sp>
    <dsp:sp modelId="{C8B287EE-5AD8-4F14-96B2-819A27AD8295}">
      <dsp:nvSpPr>
        <dsp:cNvPr id="0" name=""/>
        <dsp:cNvSpPr/>
      </dsp:nvSpPr>
      <dsp:spPr>
        <a:xfrm>
          <a:off x="1280993" y="299278"/>
          <a:ext cx="3867596" cy="3867596"/>
        </a:xfrm>
        <a:prstGeom prst="pie">
          <a:avLst>
            <a:gd name="adj1" fmla="val 9000000"/>
            <a:gd name="adj2" fmla="val 16200000"/>
          </a:avLst>
        </a:prstGeom>
        <a:gradFill rotWithShape="0">
          <a:gsLst>
            <a:gs pos="0">
              <a:schemeClr val="accent3">
                <a:lumMod val="50000"/>
              </a:schemeClr>
            </a:gs>
            <a:gs pos="100000">
              <a:schemeClr val="bg2">
                <a:lumMod val="7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solidFill>
                <a:schemeClr val="bg1"/>
              </a:solidFill>
              <a:effectLst>
                <a:outerShdw blurRad="38100" dist="38100" dir="2700000" algn="tl">
                  <a:srgbClr val="000000">
                    <a:alpha val="43137"/>
                  </a:srgbClr>
                </a:outerShdw>
              </a:effectLst>
            </a:rPr>
            <a:t>Security</a:t>
          </a:r>
          <a:endParaRPr lang="en-US" sz="2800" kern="1200" dirty="0">
            <a:solidFill>
              <a:schemeClr val="bg1"/>
            </a:solidFill>
            <a:effectLst>
              <a:outerShdw blurRad="38100" dist="38100" dir="2700000" algn="tl">
                <a:srgbClr val="000000">
                  <a:alpha val="43137"/>
                </a:srgbClr>
              </a:outerShdw>
            </a:effectLst>
          </a:endParaRPr>
        </a:p>
      </dsp:txBody>
      <dsp:txXfrm>
        <a:off x="1728990" y="1118840"/>
        <a:ext cx="1381284" cy="1151070"/>
      </dsp:txXfrm>
    </dsp:sp>
    <dsp:sp modelId="{6CC3A6EB-5C42-4BDA-B996-BFECB01FD4B3}">
      <dsp:nvSpPr>
        <dsp:cNvPr id="0" name=""/>
        <dsp:cNvSpPr/>
      </dsp:nvSpPr>
      <dsp:spPr>
        <a:xfrm>
          <a:off x="1281644" y="59855"/>
          <a:ext cx="4346441" cy="4346441"/>
        </a:xfrm>
        <a:prstGeom prst="circularArrow">
          <a:avLst>
            <a:gd name="adj1" fmla="val 5085"/>
            <a:gd name="adj2" fmla="val 327528"/>
            <a:gd name="adj3" fmla="val 1472472"/>
            <a:gd name="adj4" fmla="val 16199432"/>
            <a:gd name="adj5" fmla="val 5932"/>
          </a:avLst>
        </a:prstGeom>
        <a:gradFill rotWithShape="0">
          <a:gsLst>
            <a:gs pos="0">
              <a:schemeClr val="bg2">
                <a:lumMod val="50000"/>
              </a:schemeClr>
            </a:gs>
            <a:gs pos="100000">
              <a:schemeClr val="bg2">
                <a:lumMod val="9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14BFF7C-EE99-4708-91C1-705E2831ACA9}">
      <dsp:nvSpPr>
        <dsp:cNvPr id="0" name=""/>
        <dsp:cNvSpPr/>
      </dsp:nvSpPr>
      <dsp:spPr>
        <a:xfrm>
          <a:off x="1121225" y="197739"/>
          <a:ext cx="4346441" cy="4346441"/>
        </a:xfrm>
        <a:prstGeom prst="circularArrow">
          <a:avLst>
            <a:gd name="adj1" fmla="val 5085"/>
            <a:gd name="adj2" fmla="val 327528"/>
            <a:gd name="adj3" fmla="val 8671970"/>
            <a:gd name="adj4" fmla="val 1800502"/>
            <a:gd name="adj5" fmla="val 5932"/>
          </a:avLst>
        </a:prstGeom>
        <a:gradFill rotWithShape="0">
          <a:gsLst>
            <a:gs pos="0">
              <a:schemeClr val="bg2">
                <a:lumMod val="50000"/>
              </a:schemeClr>
            </a:gs>
            <a:gs pos="100000">
              <a:schemeClr val="bg2">
                <a:lumMod val="9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8FE04F9-0C0B-4EF1-9A53-B33198D6BDD0}">
      <dsp:nvSpPr>
        <dsp:cNvPr id="0" name=""/>
        <dsp:cNvSpPr/>
      </dsp:nvSpPr>
      <dsp:spPr>
        <a:xfrm>
          <a:off x="1041252" y="59855"/>
          <a:ext cx="4346441" cy="4346441"/>
        </a:xfrm>
        <a:prstGeom prst="circularArrow">
          <a:avLst>
            <a:gd name="adj1" fmla="val 5085"/>
            <a:gd name="adj2" fmla="val 327528"/>
            <a:gd name="adj3" fmla="val 15873039"/>
            <a:gd name="adj4" fmla="val 9000000"/>
            <a:gd name="adj5" fmla="val 5932"/>
          </a:avLst>
        </a:prstGeom>
        <a:gradFill rotWithShape="0">
          <a:gsLst>
            <a:gs pos="0">
              <a:schemeClr val="bg2">
                <a:lumMod val="50000"/>
              </a:schemeClr>
            </a:gs>
            <a:gs pos="100000">
              <a:schemeClr val="bg2">
                <a:lumMod val="9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0098"/>
          </a:xfrm>
          <a:prstGeom prst="rect">
            <a:avLst/>
          </a:prstGeom>
        </p:spPr>
        <p:txBody>
          <a:bodyPr vert="horz" lIns="94119" tIns="47060" rIns="94119" bIns="47060" rtlCol="0"/>
          <a:lstStyle>
            <a:lvl1pPr algn="l">
              <a:defRPr sz="1200"/>
            </a:lvl1pPr>
          </a:lstStyle>
          <a:p>
            <a:endParaRPr lang="en-US"/>
          </a:p>
        </p:txBody>
      </p:sp>
      <p:sp>
        <p:nvSpPr>
          <p:cNvPr id="3" name="Date Placeholder 2"/>
          <p:cNvSpPr>
            <a:spLocks noGrp="1"/>
          </p:cNvSpPr>
          <p:nvPr>
            <p:ph type="dt" sz="quarter" idx="1"/>
          </p:nvPr>
        </p:nvSpPr>
        <p:spPr>
          <a:xfrm>
            <a:off x="4023092" y="0"/>
            <a:ext cx="3077739" cy="470098"/>
          </a:xfrm>
          <a:prstGeom prst="rect">
            <a:avLst/>
          </a:prstGeom>
        </p:spPr>
        <p:txBody>
          <a:bodyPr vert="horz" lIns="94119" tIns="47060" rIns="94119" bIns="47060" rtlCol="0"/>
          <a:lstStyle>
            <a:lvl1pPr algn="r">
              <a:defRPr sz="1200"/>
            </a:lvl1pPr>
          </a:lstStyle>
          <a:p>
            <a:fld id="{A5865519-5FC2-4530-8949-194C152D6575}" type="datetimeFigureOut">
              <a:rPr lang="en-US" smtClean="0"/>
              <a:pPr/>
              <a:t>1/29/2015</a:t>
            </a:fld>
            <a:endParaRPr lang="en-US"/>
          </a:p>
        </p:txBody>
      </p:sp>
      <p:sp>
        <p:nvSpPr>
          <p:cNvPr id="4" name="Footer Placeholder 3"/>
          <p:cNvSpPr>
            <a:spLocks noGrp="1"/>
          </p:cNvSpPr>
          <p:nvPr>
            <p:ph type="ftr" sz="quarter" idx="2"/>
          </p:nvPr>
        </p:nvSpPr>
        <p:spPr>
          <a:xfrm>
            <a:off x="0" y="8899328"/>
            <a:ext cx="3077739" cy="470097"/>
          </a:xfrm>
          <a:prstGeom prst="rect">
            <a:avLst/>
          </a:prstGeom>
        </p:spPr>
        <p:txBody>
          <a:bodyPr vert="horz" lIns="94119" tIns="47060" rIns="94119" bIns="47060" rtlCol="0" anchor="b"/>
          <a:lstStyle>
            <a:lvl1pPr algn="l">
              <a:defRPr sz="1200"/>
            </a:lvl1pPr>
          </a:lstStyle>
          <a:p>
            <a:endParaRPr lang="en-US"/>
          </a:p>
        </p:txBody>
      </p:sp>
      <p:sp>
        <p:nvSpPr>
          <p:cNvPr id="5" name="Slide Number Placeholder 4"/>
          <p:cNvSpPr>
            <a:spLocks noGrp="1"/>
          </p:cNvSpPr>
          <p:nvPr>
            <p:ph type="sldNum" sz="quarter" idx="3"/>
          </p:nvPr>
        </p:nvSpPr>
        <p:spPr>
          <a:xfrm>
            <a:off x="4023092" y="8899328"/>
            <a:ext cx="3077739" cy="470097"/>
          </a:xfrm>
          <a:prstGeom prst="rect">
            <a:avLst/>
          </a:prstGeom>
        </p:spPr>
        <p:txBody>
          <a:bodyPr vert="horz" lIns="94119" tIns="47060" rIns="94119" bIns="47060" rtlCol="0" anchor="b"/>
          <a:lstStyle>
            <a:lvl1pPr algn="r">
              <a:defRPr sz="1200"/>
            </a:lvl1pPr>
          </a:lstStyle>
          <a:p>
            <a:fld id="{03DCDAE4-7BEE-42B7-934A-0AC54FC009EB}" type="slidenum">
              <a:rPr lang="en-US" smtClean="0"/>
              <a:pPr/>
              <a:t>‹#›</a:t>
            </a:fld>
            <a:endParaRPr lang="en-US"/>
          </a:p>
        </p:txBody>
      </p:sp>
    </p:spTree>
    <p:extLst>
      <p:ext uri="{BB962C8B-B14F-4D97-AF65-F5344CB8AC3E}">
        <p14:creationId xmlns:p14="http://schemas.microsoft.com/office/powerpoint/2010/main" xmlns="" val="37506246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0098"/>
          </a:xfrm>
          <a:prstGeom prst="rect">
            <a:avLst/>
          </a:prstGeom>
        </p:spPr>
        <p:txBody>
          <a:bodyPr vert="horz" lIns="94119" tIns="47060" rIns="94119" bIns="47060" rtlCol="0"/>
          <a:lstStyle>
            <a:lvl1pPr algn="l">
              <a:defRPr sz="1200"/>
            </a:lvl1pPr>
          </a:lstStyle>
          <a:p>
            <a:endParaRPr lang="en-US"/>
          </a:p>
        </p:txBody>
      </p:sp>
      <p:sp>
        <p:nvSpPr>
          <p:cNvPr id="3" name="Date Placeholder 2"/>
          <p:cNvSpPr>
            <a:spLocks noGrp="1"/>
          </p:cNvSpPr>
          <p:nvPr>
            <p:ph type="dt" idx="1"/>
          </p:nvPr>
        </p:nvSpPr>
        <p:spPr>
          <a:xfrm>
            <a:off x="4023092" y="0"/>
            <a:ext cx="3077739" cy="470098"/>
          </a:xfrm>
          <a:prstGeom prst="rect">
            <a:avLst/>
          </a:prstGeom>
        </p:spPr>
        <p:txBody>
          <a:bodyPr vert="horz" lIns="94119" tIns="47060" rIns="94119" bIns="47060" rtlCol="0"/>
          <a:lstStyle>
            <a:lvl1pPr algn="r">
              <a:defRPr sz="1200"/>
            </a:lvl1pPr>
          </a:lstStyle>
          <a:p>
            <a:fld id="{2CB1412F-C2CB-48AA-9779-7A48C62B3BC8}" type="datetimeFigureOut">
              <a:rPr lang="en-US" smtClean="0"/>
              <a:pPr/>
              <a:t>1/29/2015</a:t>
            </a:fld>
            <a:endParaRPr lang="en-US"/>
          </a:p>
        </p:txBody>
      </p:sp>
      <p:sp>
        <p:nvSpPr>
          <p:cNvPr id="4" name="Slide Image Placeholder 3"/>
          <p:cNvSpPr>
            <a:spLocks noGrp="1" noRot="1" noChangeAspect="1"/>
          </p:cNvSpPr>
          <p:nvPr>
            <p:ph type="sldImg" idx="2"/>
          </p:nvPr>
        </p:nvSpPr>
        <p:spPr>
          <a:xfrm>
            <a:off x="1443038" y="1171575"/>
            <a:ext cx="4216400" cy="3162300"/>
          </a:xfrm>
          <a:prstGeom prst="rect">
            <a:avLst/>
          </a:prstGeom>
          <a:noFill/>
          <a:ln w="12700">
            <a:solidFill>
              <a:prstClr val="black"/>
            </a:solidFill>
          </a:ln>
        </p:spPr>
        <p:txBody>
          <a:bodyPr vert="horz" lIns="94119" tIns="47060" rIns="94119" bIns="47060" rtlCol="0" anchor="ctr"/>
          <a:lstStyle/>
          <a:p>
            <a:endParaRPr lang="en-US"/>
          </a:p>
        </p:txBody>
      </p:sp>
      <p:sp>
        <p:nvSpPr>
          <p:cNvPr id="5" name="Notes Placeholder 4"/>
          <p:cNvSpPr>
            <a:spLocks noGrp="1"/>
          </p:cNvSpPr>
          <p:nvPr>
            <p:ph type="body" sz="quarter" idx="3"/>
          </p:nvPr>
        </p:nvSpPr>
        <p:spPr>
          <a:xfrm>
            <a:off x="710248" y="4509036"/>
            <a:ext cx="5681980" cy="3689211"/>
          </a:xfrm>
          <a:prstGeom prst="rect">
            <a:avLst/>
          </a:prstGeom>
        </p:spPr>
        <p:txBody>
          <a:bodyPr vert="horz" lIns="94119" tIns="47060" rIns="94119" bIns="4706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99328"/>
            <a:ext cx="3077739" cy="470097"/>
          </a:xfrm>
          <a:prstGeom prst="rect">
            <a:avLst/>
          </a:prstGeom>
        </p:spPr>
        <p:txBody>
          <a:bodyPr vert="horz" lIns="94119" tIns="47060" rIns="94119" bIns="47060"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899328"/>
            <a:ext cx="3077739" cy="470097"/>
          </a:xfrm>
          <a:prstGeom prst="rect">
            <a:avLst/>
          </a:prstGeom>
        </p:spPr>
        <p:txBody>
          <a:bodyPr vert="horz" lIns="94119" tIns="47060" rIns="94119" bIns="47060" rtlCol="0" anchor="b"/>
          <a:lstStyle>
            <a:lvl1pPr algn="r">
              <a:defRPr sz="1200"/>
            </a:lvl1pPr>
          </a:lstStyle>
          <a:p>
            <a:fld id="{B32B9A40-6220-4BC3-9B28-DCE01F117DD8}" type="slidenum">
              <a:rPr lang="en-US" smtClean="0"/>
              <a:pPr/>
              <a:t>‹#›</a:t>
            </a:fld>
            <a:endParaRPr lang="en-US"/>
          </a:p>
        </p:txBody>
      </p:sp>
    </p:spTree>
    <p:extLst>
      <p:ext uri="{BB962C8B-B14F-4D97-AF65-F5344CB8AC3E}">
        <p14:creationId xmlns:p14="http://schemas.microsoft.com/office/powerpoint/2010/main" xmlns="" val="2720063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 presentation was primarily developed</a:t>
            </a:r>
            <a:r>
              <a:rPr lang="en-US" baseline="0" dirty="0" smtClean="0"/>
              <a:t> to be customer facing with an increased emphasis on wireless. </a:t>
            </a:r>
            <a:r>
              <a:rPr lang="en-US" baseline="0" smtClean="0"/>
              <a:t>Please </a:t>
            </a:r>
            <a:r>
              <a:rPr lang="en-US" baseline="0" dirty="0" smtClean="0"/>
              <a:t>select the slides which are most relevant from this deck to include in your own depending on your area of focus.]</a:t>
            </a:r>
            <a:endParaRPr lang="en-US"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265A12F-26E4-444B-A205-6EA019249D89}"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265A12F-26E4-444B-A205-6EA019249D89}"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D265A12F-26E4-444B-A205-6EA019249D89}"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265A12F-26E4-444B-A205-6EA019249D89}"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265A12F-26E4-444B-A205-6EA019249D89}" type="slidenum">
              <a:rPr lang="en-US" smtClean="0"/>
              <a:pPr/>
              <a:t>18</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265A12F-26E4-444B-A205-6EA019249D89}" type="slidenum">
              <a:rPr lang="en-US" smtClean="0"/>
              <a:pPr/>
              <a:t>19</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B9A104F-2D1B-4F06-8D4B-8529C629C62B}"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As the </a:t>
            </a:r>
            <a:r>
              <a:rPr lang="en-US" baseline="0" dirty="0" err="1" smtClean="0"/>
              <a:t>SaaS</a:t>
            </a:r>
            <a:r>
              <a:rPr lang="en-US" baseline="0" dirty="0" smtClean="0"/>
              <a:t> model continues to permeate not only the wireless space but networking/security in general, it only makes sense for cloud-based management to grow in tandem. There are many drivers affecting cloud management:</a:t>
            </a:r>
          </a:p>
          <a:p>
            <a:r>
              <a:rPr lang="en-US" baseline="0" dirty="0" smtClean="0"/>
              <a:t>BYOD necessitates additional management capabilities via corporate access points</a:t>
            </a:r>
          </a:p>
          <a:p>
            <a:r>
              <a:rPr lang="en-US" baseline="0" dirty="0" smtClean="0"/>
              <a:t>Provisioning becomes much easier for access points and security devices when managed through the cloud</a:t>
            </a:r>
          </a:p>
          <a:p>
            <a:r>
              <a:rPr lang="en-US" baseline="0" dirty="0" smtClean="0"/>
              <a:t>Costs can be controlled more readily – there’s no need to continue purchasing new equipment</a:t>
            </a:r>
          </a:p>
          <a:p>
            <a:r>
              <a:rPr lang="en-US" baseline="0" dirty="0" smtClean="0"/>
              <a:t>Like other “as a service” models, there are fewer up-front investment costs and monthly expenses are more predictable</a:t>
            </a:r>
          </a:p>
          <a:p>
            <a:r>
              <a:rPr lang="en-US" baseline="0" dirty="0" smtClean="0"/>
              <a:t>The number of IT staff and (in many cases) the expertise needed by that staff are decreased</a:t>
            </a:r>
          </a:p>
          <a:p>
            <a:r>
              <a:rPr lang="en-US" baseline="0" dirty="0" smtClean="0"/>
              <a:t>The acceptance of everything as a service and the instant availability (anywhere with an Internet connection) are also contributing factors to the rise of cloud based management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According to IDC and others, these key drivers are why cloud managed wireless infrastructure and managed services will grow from $653M</a:t>
            </a:r>
            <a:r>
              <a:rPr lang="en-US" baseline="0" dirty="0" smtClean="0"/>
              <a:t> in 2014 to $2.5B by 2018</a:t>
            </a:r>
          </a:p>
          <a:p>
            <a:endParaRPr lang="en-US" baseline="0" dirty="0" smtClean="0"/>
          </a:p>
        </p:txBody>
      </p:sp>
      <p:sp>
        <p:nvSpPr>
          <p:cNvPr id="4" name="Slide Number Placeholder 3"/>
          <p:cNvSpPr>
            <a:spLocks noGrp="1"/>
          </p:cNvSpPr>
          <p:nvPr>
            <p:ph type="sldNum" sz="quarter" idx="10"/>
          </p:nvPr>
        </p:nvSpPr>
        <p:spPr/>
        <p:txBody>
          <a:bodyPr/>
          <a:lstStyle/>
          <a:p>
            <a:fld id="{B32B9A40-6220-4BC3-9B28-DCE01F117DD8}"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265A12F-26E4-444B-A205-6EA019249D89}" type="slidenum">
              <a:rPr lang="en-US" smtClean="0"/>
              <a:pPr/>
              <a:t>21</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265A12F-26E4-444B-A205-6EA019249D89}" type="slidenum">
              <a:rPr lang="en-US" smtClean="0"/>
              <a:pPr/>
              <a:t>22</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265A12F-26E4-444B-A205-6EA019249D89}" type="slidenum">
              <a:rPr lang="en-US" smtClean="0"/>
              <a:pPr/>
              <a:t>23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With the existing management models (e.g. CPE) and wireless/security products on the market, there are some significant challenges as</a:t>
            </a:r>
            <a:r>
              <a:rPr lang="en-US" baseline="0" dirty="0" smtClean="0"/>
              <a:t> well.</a:t>
            </a:r>
          </a:p>
          <a:p>
            <a:r>
              <a:rPr lang="en-US" dirty="0" smtClean="0"/>
              <a:t>From a security standpoint, many products don’t</a:t>
            </a:r>
            <a:r>
              <a:rPr lang="en-US" baseline="0" dirty="0" smtClean="0"/>
              <a:t> give administrators the level of control or visibility they need. Security products are often managed separately from their wireless infrastructures as well creating two “security silos” that require redundancy to oversee.</a:t>
            </a:r>
          </a:p>
          <a:p>
            <a:r>
              <a:rPr lang="en-US" baseline="0" dirty="0" smtClean="0"/>
              <a:t>From a cost perspective, the initial purchase of equipment can quickly impact a budget and ongoing expenses are predictable, but often expensive. It’s also prohibitive to roll out a new wireless or security infrastructure due to the on-site resources and expertise required.</a:t>
            </a:r>
          </a:p>
          <a:p>
            <a:r>
              <a:rPr lang="en-US" baseline="0" dirty="0" smtClean="0"/>
              <a:t>Operationally, managing wireless can be challenging – managing </a:t>
            </a:r>
            <a:r>
              <a:rPr lang="en-US" baseline="0" dirty="0" err="1" smtClean="0"/>
              <a:t>wifi</a:t>
            </a:r>
            <a:r>
              <a:rPr lang="en-US" baseline="0" dirty="0" smtClean="0"/>
              <a:t> users (either corporate employees or guests), using different management consoles for individual access points and maintaining integrity against risks like rogue APs are all top of mind.</a:t>
            </a:r>
            <a:endParaRPr lang="en-US" dirty="0"/>
          </a:p>
        </p:txBody>
      </p:sp>
      <p:sp>
        <p:nvSpPr>
          <p:cNvPr id="4" name="Slide Number Placeholder 3"/>
          <p:cNvSpPr>
            <a:spLocks noGrp="1"/>
          </p:cNvSpPr>
          <p:nvPr>
            <p:ph type="sldNum" sz="quarter" idx="10"/>
          </p:nvPr>
        </p:nvSpPr>
        <p:spPr/>
        <p:txBody>
          <a:bodyPr/>
          <a:lstStyle/>
          <a:p>
            <a:fld id="{D265A12F-26E4-444B-A205-6EA019249D89}"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FortiCloud can control and give insights into wireless,</a:t>
            </a:r>
            <a:r>
              <a:rPr lang="en-US" baseline="0" dirty="0" smtClean="0"/>
              <a:t> security and network activity globally. It’s a hosted management portal that gives administrators instant command over their devices at any location or branch office.</a:t>
            </a:r>
            <a:endParaRPr lang="en-US" dirty="0"/>
          </a:p>
        </p:txBody>
      </p:sp>
      <p:sp>
        <p:nvSpPr>
          <p:cNvPr id="4" name="Slide Number Placeholder 3"/>
          <p:cNvSpPr>
            <a:spLocks noGrp="1"/>
          </p:cNvSpPr>
          <p:nvPr>
            <p:ph type="sldNum" sz="quarter" idx="10"/>
          </p:nvPr>
        </p:nvSpPr>
        <p:spPr/>
        <p:txBody>
          <a:bodyPr/>
          <a:lstStyle/>
          <a:p>
            <a:fld id="{D265A12F-26E4-444B-A205-6EA019249D89}"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fact, many of</a:t>
            </a:r>
            <a:r>
              <a:rPr lang="en-US" baseline="0" dirty="0" smtClean="0"/>
              <a:t> the challenges administrators typically experience when deploying and managing devices at remote locations are addressed with FortiCloud.</a:t>
            </a:r>
          </a:p>
          <a:p>
            <a:r>
              <a:rPr lang="en-US" baseline="0" dirty="0" smtClean="0"/>
              <a:t>It provides a singular console for managing security and wireless infrastructure at no required additional cost to IT staff.</a:t>
            </a:r>
          </a:p>
          <a:p>
            <a:r>
              <a:rPr lang="en-US" baseline="0" dirty="0" smtClean="0"/>
              <a:t>FortiCloud includes zero touch provisioning (</a:t>
            </a:r>
            <a:r>
              <a:rPr lang="en-US" baseline="0" dirty="0" err="1" smtClean="0"/>
              <a:t>FortiDeploy</a:t>
            </a:r>
            <a:r>
              <a:rPr lang="en-US" baseline="0" dirty="0" smtClean="0"/>
              <a:t>) that allows devices to be securely managed as soon as they connect to the Internet at the remote location.</a:t>
            </a:r>
          </a:p>
          <a:p>
            <a:r>
              <a:rPr lang="en-US" baseline="0" dirty="0" smtClean="0"/>
              <a:t>FortiCloud provides the integrated security you’d expect from Fortinet, including the ability to configure advanced settings such as encryption, authentication and WIDS. It also provides protection from zero-day threats out of the box via sandboxing.</a:t>
            </a:r>
          </a:p>
          <a:p>
            <a:r>
              <a:rPr lang="en-US" baseline="0" dirty="0" smtClean="0"/>
              <a:t>And finally, FortiCloud gives administrators the reporting and visibility required to make informed security changes by leveraging </a:t>
            </a:r>
            <a:r>
              <a:rPr lang="en-US" baseline="0" dirty="0" err="1" smtClean="0"/>
              <a:t>FortiView</a:t>
            </a:r>
            <a:r>
              <a:rPr lang="en-US" baseline="0" dirty="0" smtClean="0"/>
              <a:t> event forensics and canned report templates.</a:t>
            </a:r>
          </a:p>
          <a:p>
            <a:r>
              <a:rPr lang="en-US" baseline="0" dirty="0" smtClean="0"/>
              <a:t>Let’s take a look at some of the typical challenges and how FortiCloud addresses them in a bit more depth…</a:t>
            </a:r>
            <a:endParaRPr lang="en-US" dirty="0"/>
          </a:p>
        </p:txBody>
      </p:sp>
      <p:sp>
        <p:nvSpPr>
          <p:cNvPr id="4" name="Slide Number Placeholder 3"/>
          <p:cNvSpPr>
            <a:spLocks noGrp="1"/>
          </p:cNvSpPr>
          <p:nvPr>
            <p:ph type="sldNum" sz="quarter" idx="10"/>
          </p:nvPr>
        </p:nvSpPr>
        <p:spPr/>
        <p:txBody>
          <a:bodyPr/>
          <a:lstStyle/>
          <a:p>
            <a:fld id="{D265A12F-26E4-444B-A205-6EA019249D89}"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265A12F-26E4-444B-A205-6EA019249D89}"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548014" y="2968668"/>
            <a:ext cx="7772400" cy="786369"/>
          </a:xfrm>
        </p:spPr>
        <p:txBody>
          <a:bodyPr lIns="0" bIns="0" anchor="b" anchorCtr="0"/>
          <a:lstStyle>
            <a:lvl1pPr>
              <a:defRPr sz="2800">
                <a:solidFill>
                  <a:schemeClr val="tx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48014" y="3836064"/>
            <a:ext cx="7781794" cy="360123"/>
          </a:xfrm>
        </p:spPr>
        <p:txBody>
          <a:bodyPr lIns="0" tIns="0"/>
          <a:lstStyle>
            <a:lvl1pPr marL="0" indent="0" algn="l">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0" name="Text Placeholder 9"/>
          <p:cNvSpPr>
            <a:spLocks noGrp="1"/>
          </p:cNvSpPr>
          <p:nvPr>
            <p:ph type="body" sz="quarter" idx="10" hasCustomPrompt="1"/>
          </p:nvPr>
        </p:nvSpPr>
        <p:spPr>
          <a:xfrm>
            <a:off x="548014" y="4208583"/>
            <a:ext cx="7791450" cy="225425"/>
          </a:xfrm>
        </p:spPr>
        <p:txBody>
          <a:bodyPr lIns="0" tIns="0"/>
          <a:lstStyle>
            <a:lvl1pPr marL="0" indent="0">
              <a:buNone/>
              <a:defRPr sz="1600">
                <a:solidFill>
                  <a:schemeClr val="tx1"/>
                </a:solidFill>
              </a:defRPr>
            </a:lvl1pPr>
          </a:lstStyle>
          <a:p>
            <a:pPr lvl="0"/>
            <a:r>
              <a:rPr lang="en-US" dirty="0" smtClean="0"/>
              <a:t>Date</a:t>
            </a:r>
            <a:endParaRPr lang="en-US" dirty="0"/>
          </a:p>
        </p:txBody>
      </p:sp>
      <p:sp>
        <p:nvSpPr>
          <p:cNvPr id="4" name="TextBox 3"/>
          <p:cNvSpPr txBox="1"/>
          <p:nvPr userDrawn="1"/>
        </p:nvSpPr>
        <p:spPr>
          <a:xfrm>
            <a:off x="455449" y="6542689"/>
            <a:ext cx="2408621" cy="215444"/>
          </a:xfrm>
          <a:prstGeom prst="rect">
            <a:avLst/>
          </a:prstGeom>
          <a:noFill/>
        </p:spPr>
        <p:txBody>
          <a:bodyPr wrap="square" rtlCol="0">
            <a:spAutoFit/>
          </a:bodyPr>
          <a:lstStyle/>
          <a:p>
            <a:r>
              <a:rPr lang="en-US" sz="800" dirty="0" smtClean="0"/>
              <a:t>© Copyright Fortinet</a:t>
            </a:r>
            <a:r>
              <a:rPr lang="en-US" sz="800" baseline="0" dirty="0" smtClean="0"/>
              <a:t> Inc. All rights reserved.</a:t>
            </a:r>
            <a:r>
              <a:rPr lang="en-US" sz="800" dirty="0" smtClean="0"/>
              <a:t> </a:t>
            </a:r>
            <a:endParaRPr lang="en-US" sz="800" dirty="0"/>
          </a:p>
        </p:txBody>
      </p:sp>
    </p:spTree>
    <p:extLst>
      <p:ext uri="{BB962C8B-B14F-4D97-AF65-F5344CB8AC3E}">
        <p14:creationId xmlns:p14="http://schemas.microsoft.com/office/powerpoint/2010/main" xmlns="" val="3711757191"/>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defTabSz="914400" rtl="0" eaLnBrk="1" latinLnBrk="0" hangingPunct="1">
              <a:lnSpc>
                <a:spcPct val="94000"/>
              </a:lnSpc>
              <a:spcBef>
                <a:spcPct val="0"/>
              </a:spcBef>
              <a:buNone/>
              <a:defRPr lang="en-US" sz="2400" kern="1200" dirty="0">
                <a:solidFill>
                  <a:schemeClr val="tx1"/>
                </a:solidFill>
                <a:latin typeface="+mj-lt"/>
                <a:ea typeface="+mj-ea"/>
                <a:cs typeface="+mj-cs"/>
              </a:defRPr>
            </a:lvl1pPr>
          </a:lstStyle>
          <a:p>
            <a:r>
              <a:rPr lang="en-US" dirty="0" smtClean="0"/>
              <a:t>Click to edit Master title style</a:t>
            </a:r>
            <a:endParaRPr lang="en-US" dirty="0"/>
          </a:p>
        </p:txBody>
      </p:sp>
      <p:sp>
        <p:nvSpPr>
          <p:cNvPr id="4" name="Text Placeholder 5"/>
          <p:cNvSpPr>
            <a:spLocks noGrp="1"/>
          </p:cNvSpPr>
          <p:nvPr>
            <p:ph type="body" sz="quarter" idx="10" hasCustomPrompt="1"/>
          </p:nvPr>
        </p:nvSpPr>
        <p:spPr>
          <a:xfrm>
            <a:off x="461962" y="997219"/>
            <a:ext cx="8123848" cy="384721"/>
          </a:xfrm>
        </p:spPr>
        <p:txBody>
          <a:bodyPr wrap="square">
            <a:spAutoFit/>
          </a:bodyPr>
          <a:lstStyle>
            <a:lvl1pPr marL="0" indent="0" algn="l" defTabSz="914400" rtl="0" eaLnBrk="1" latinLnBrk="0" hangingPunct="1">
              <a:buNone/>
              <a:defRPr lang="en-US" sz="1900" b="1" kern="1200" dirty="0">
                <a:solidFill>
                  <a:schemeClr val="accent6"/>
                </a:solidFill>
                <a:latin typeface="+mn-lt"/>
                <a:ea typeface="+mn-ea"/>
                <a:cs typeface="+mn-cs"/>
              </a:defRPr>
            </a:lvl1pPr>
          </a:lstStyle>
          <a:p>
            <a:pPr lvl="0"/>
            <a:r>
              <a:rPr lang="en-US" dirty="0" smtClean="0"/>
              <a:t>Click to edit Subtitle</a:t>
            </a:r>
            <a:endParaRPr lang="en-US" dirty="0"/>
          </a:p>
        </p:txBody>
      </p:sp>
    </p:spTree>
    <p:extLst>
      <p:ext uri="{BB962C8B-B14F-4D97-AF65-F5344CB8AC3E}">
        <p14:creationId xmlns:p14="http://schemas.microsoft.com/office/powerpoint/2010/main" xmlns="" val="2178427331"/>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890422748"/>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Ending">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xmlns="" val="0"/>
              </a:ext>
            </a:extLst>
          </a:blip>
          <a:srcRect b="33867"/>
          <a:stretch/>
        </p:blipFill>
        <p:spPr>
          <a:xfrm>
            <a:off x="0" y="5226"/>
            <a:ext cx="9144000" cy="6858000"/>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2887288" y="3240395"/>
            <a:ext cx="3382884" cy="387663"/>
          </a:xfrm>
          <a:prstGeom prst="rect">
            <a:avLst/>
          </a:prstGeom>
        </p:spPr>
      </p:pic>
    </p:spTree>
    <p:extLst>
      <p:ext uri="{BB962C8B-B14F-4D97-AF65-F5344CB8AC3E}">
        <p14:creationId xmlns:p14="http://schemas.microsoft.com/office/powerpoint/2010/main" xmlns="" val="1816559385"/>
      </p:ext>
    </p:extLst>
  </p:cSld>
  <p:clrMapOvr>
    <a:masterClrMapping/>
  </p:clrMapOvr>
  <p:transition spd="slow">
    <p:wip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Blank Slide">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8229600" cy="565575"/>
          </a:xfrm>
          <a:prstGeom prst="rect">
            <a:avLst/>
          </a:prstGeom>
        </p:spPr>
        <p:txBody>
          <a:bodyPr>
            <a:normAutofit/>
          </a:bodyPr>
          <a:lstStyle>
            <a:lvl1pPr>
              <a:defRPr sz="2400" b="0" i="0">
                <a:latin typeface="Arial"/>
                <a:cs typeface="Arial"/>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457200" y="1269470"/>
            <a:ext cx="8229600" cy="46767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Blank Slide">
    <p:bg>
      <p:bgPr>
        <a:gradFill flip="none" rotWithShape="1">
          <a:gsLst>
            <a:gs pos="0">
              <a:srgbClr val="AEB6BC"/>
            </a:gs>
            <a:gs pos="100000">
              <a:schemeClr val="bg1"/>
            </a:gs>
          </a:gsLst>
          <a:lin ang="16200000" scaled="0"/>
          <a:tileRect/>
        </a:gra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8229600" cy="565575"/>
          </a:xfrm>
          <a:prstGeom prst="rect">
            <a:avLst/>
          </a:prstGeom>
        </p:spPr>
        <p:txBody>
          <a:bodyPr/>
          <a:lstStyle>
            <a:lvl1pPr>
              <a:defRPr b="0" i="0">
                <a:latin typeface="Arial"/>
                <a:cs typeface="Arial"/>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457200" y="1269470"/>
            <a:ext cx="8229600" cy="4676775"/>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1113759428"/>
      </p:ext>
    </p:extLst>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defTabSz="914400" rtl="0" eaLnBrk="1" latinLnBrk="0" hangingPunct="1">
              <a:lnSpc>
                <a:spcPct val="94000"/>
              </a:lnSpc>
              <a:spcBef>
                <a:spcPct val="0"/>
              </a:spcBef>
              <a:buNone/>
              <a:defRPr lang="en-US" sz="2400" kern="1200" dirty="0">
                <a:solidFill>
                  <a:schemeClr val="tx1"/>
                </a:solidFill>
                <a:latin typeface="+mj-lt"/>
                <a:ea typeface="+mj-ea"/>
                <a:cs typeface="+mj-cs"/>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1403317257"/>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Content,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defTabSz="914400" rtl="0" eaLnBrk="1" latinLnBrk="0" hangingPunct="1">
              <a:lnSpc>
                <a:spcPct val="94000"/>
              </a:lnSpc>
              <a:spcBef>
                <a:spcPct val="0"/>
              </a:spcBef>
              <a:buNone/>
              <a:defRPr lang="en-US" sz="2400" kern="1200" dirty="0">
                <a:solidFill>
                  <a:schemeClr val="tx1"/>
                </a:solidFill>
                <a:latin typeface="+mj-lt"/>
                <a:ea typeface="+mj-ea"/>
                <a:cs typeface="+mj-cs"/>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602768"/>
            <a:ext cx="8128610" cy="452339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0" hasCustomPrompt="1"/>
          </p:nvPr>
        </p:nvSpPr>
        <p:spPr>
          <a:xfrm>
            <a:off x="461962" y="997219"/>
            <a:ext cx="8123848" cy="384721"/>
          </a:xfrm>
        </p:spPr>
        <p:txBody>
          <a:bodyPr wrap="square">
            <a:spAutoFit/>
          </a:bodyPr>
          <a:lstStyle>
            <a:lvl1pPr marL="0" indent="0" algn="l" defTabSz="914400" rtl="0" eaLnBrk="1" latinLnBrk="0" hangingPunct="1">
              <a:buNone/>
              <a:defRPr lang="en-US" sz="1900" b="1" kern="1200" dirty="0">
                <a:solidFill>
                  <a:schemeClr val="accent6"/>
                </a:solidFill>
                <a:latin typeface="+mn-lt"/>
                <a:ea typeface="+mn-ea"/>
                <a:cs typeface="+mn-cs"/>
              </a:defRPr>
            </a:lvl1pPr>
          </a:lstStyle>
          <a:p>
            <a:pPr lvl="0"/>
            <a:r>
              <a:rPr lang="en-US" dirty="0" smtClean="0"/>
              <a:t>Click to edit Subtitle</a:t>
            </a:r>
            <a:endParaRPr lang="en-US" dirty="0"/>
          </a:p>
        </p:txBody>
      </p:sp>
    </p:spTree>
    <p:extLst>
      <p:ext uri="{BB962C8B-B14F-4D97-AF65-F5344CB8AC3E}">
        <p14:creationId xmlns:p14="http://schemas.microsoft.com/office/powerpoint/2010/main" xmlns="" val="2901431379"/>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2" name="Title 1"/>
          <p:cNvSpPr>
            <a:spLocks noGrp="1"/>
          </p:cNvSpPr>
          <p:nvPr>
            <p:ph type="title" hasCustomPrompt="1"/>
          </p:nvPr>
        </p:nvSpPr>
        <p:spPr>
          <a:xfrm>
            <a:off x="434641" y="1621627"/>
            <a:ext cx="7772400" cy="1202499"/>
          </a:xfrm>
        </p:spPr>
        <p:txBody>
          <a:bodyPr anchor="b" anchorCtr="0"/>
          <a:lstStyle>
            <a:lvl1pPr algn="l">
              <a:defRPr sz="3200" b="0" cap="none">
                <a:solidFill>
                  <a:srgbClr val="DC291E"/>
                </a:solidFill>
              </a:defRPr>
            </a:lvl1pPr>
          </a:lstStyle>
          <a:p>
            <a:r>
              <a:rPr lang="en-US" dirty="0" smtClean="0"/>
              <a:t>Section Title</a:t>
            </a:r>
            <a:endParaRPr lang="en-US" dirty="0"/>
          </a:p>
        </p:txBody>
      </p:sp>
      <p:sp>
        <p:nvSpPr>
          <p:cNvPr id="3" name="Text Placeholder 2"/>
          <p:cNvSpPr>
            <a:spLocks noGrp="1"/>
          </p:cNvSpPr>
          <p:nvPr>
            <p:ph type="body" idx="1" hasCustomPrompt="1"/>
          </p:nvPr>
        </p:nvSpPr>
        <p:spPr>
          <a:xfrm>
            <a:off x="434641" y="2884363"/>
            <a:ext cx="7772400" cy="786204"/>
          </a:xfrm>
        </p:spPr>
        <p:txBody>
          <a:bodyPr anchor="t" anchorCtr="0"/>
          <a:lstStyle>
            <a:lvl1pPr marL="0" indent="0" algn="l">
              <a:buNone/>
              <a:defRPr sz="2000"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Section Subhead</a:t>
            </a:r>
          </a:p>
        </p:txBody>
      </p:sp>
    </p:spTree>
    <p:extLst>
      <p:ext uri="{BB962C8B-B14F-4D97-AF65-F5344CB8AC3E}">
        <p14:creationId xmlns:p14="http://schemas.microsoft.com/office/powerpoint/2010/main" xmlns="" val="3155877323"/>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265130"/>
            <a:ext cx="4038600" cy="4861033"/>
          </a:xfrm>
        </p:spPr>
        <p:txBody>
          <a:bodyPr/>
          <a:lstStyle>
            <a:lvl1pPr>
              <a:defRPr sz="2100"/>
            </a:lvl1pPr>
            <a:lvl2pPr>
              <a:defRPr sz="1900"/>
            </a:lvl2pPr>
            <a:lvl3pPr>
              <a:defRPr sz="1700"/>
            </a:lvl3pPr>
            <a:lvl4pPr>
              <a:defRPr sz="1500"/>
            </a:lvl4pPr>
            <a:lvl5pPr>
              <a:defRPr sz="13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265130"/>
            <a:ext cx="4038600" cy="4861033"/>
          </a:xfrm>
        </p:spPr>
        <p:txBody>
          <a:bodyPr/>
          <a:lstStyle>
            <a:lvl1pPr>
              <a:defRPr sz="2100"/>
            </a:lvl1pPr>
            <a:lvl2pPr>
              <a:defRPr sz="1900"/>
            </a:lvl2pPr>
            <a:lvl3pPr>
              <a:defRPr sz="1700"/>
            </a:lvl3pPr>
            <a:lvl4pPr>
              <a:defRPr sz="1500"/>
            </a:lvl4pPr>
            <a:lvl5pPr>
              <a:defRPr sz="13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lgn="l" defTabSz="914400" rtl="0" eaLnBrk="1" latinLnBrk="0" hangingPunct="1">
              <a:lnSpc>
                <a:spcPct val="94000"/>
              </a:lnSpc>
              <a:spcBef>
                <a:spcPct val="0"/>
              </a:spcBef>
              <a:buNone/>
              <a:defRPr lang="en-US" sz="2400" kern="1200" dirty="0">
                <a:solidFill>
                  <a:schemeClr val="tx1"/>
                </a:solidFill>
                <a:latin typeface="+mj-lt"/>
                <a:ea typeface="+mj-ea"/>
                <a:cs typeface="+mj-cs"/>
              </a:defRPr>
            </a:lvl1pPr>
          </a:lstStyle>
          <a:p>
            <a:r>
              <a:rPr lang="en-US" dirty="0" smtClean="0"/>
              <a:t>Click to edit Master title style</a:t>
            </a:r>
            <a:endParaRPr lang="en-US" dirty="0"/>
          </a:p>
        </p:txBody>
      </p:sp>
    </p:spTree>
    <p:extLst>
      <p:ext uri="{BB962C8B-B14F-4D97-AF65-F5344CB8AC3E}">
        <p14:creationId xmlns:p14="http://schemas.microsoft.com/office/powerpoint/2010/main" xmlns="" val="3567444006"/>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Subtitl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2768"/>
            <a:ext cx="4038600" cy="4523395"/>
          </a:xfrm>
        </p:spPr>
        <p:txBody>
          <a:bodyPr/>
          <a:lstStyle>
            <a:lvl1pPr>
              <a:defRPr sz="2100"/>
            </a:lvl1pPr>
            <a:lvl2pPr>
              <a:defRPr sz="1900"/>
            </a:lvl2pPr>
            <a:lvl3pPr>
              <a:defRPr sz="1700"/>
            </a:lvl3pPr>
            <a:lvl4pPr>
              <a:defRPr sz="1500"/>
            </a:lvl4pPr>
            <a:lvl5pPr>
              <a:defRPr sz="13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2768"/>
            <a:ext cx="4038600" cy="4523395"/>
          </a:xfrm>
        </p:spPr>
        <p:txBody>
          <a:bodyPr/>
          <a:lstStyle>
            <a:lvl1pPr>
              <a:defRPr sz="2100"/>
            </a:lvl1pPr>
            <a:lvl2pPr>
              <a:defRPr sz="1900"/>
            </a:lvl2pPr>
            <a:lvl3pPr>
              <a:defRPr sz="1700"/>
            </a:lvl3pPr>
            <a:lvl4pPr>
              <a:defRPr sz="1500"/>
            </a:lvl4pPr>
            <a:lvl5pPr>
              <a:defRPr sz="13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lgn="l" defTabSz="914400" rtl="0" eaLnBrk="1" latinLnBrk="0" hangingPunct="1">
              <a:lnSpc>
                <a:spcPct val="94000"/>
              </a:lnSpc>
              <a:spcBef>
                <a:spcPct val="0"/>
              </a:spcBef>
              <a:buNone/>
              <a:defRPr lang="en-US" sz="2400" kern="1200" dirty="0">
                <a:solidFill>
                  <a:schemeClr val="tx1"/>
                </a:solidFill>
                <a:latin typeface="+mj-lt"/>
                <a:ea typeface="+mj-ea"/>
                <a:cs typeface="+mj-cs"/>
              </a:defRPr>
            </a:lvl1pPr>
          </a:lstStyle>
          <a:p>
            <a:r>
              <a:rPr lang="en-US" dirty="0" smtClean="0"/>
              <a:t>Click to edit Master title style</a:t>
            </a:r>
            <a:endParaRPr lang="en-US" dirty="0"/>
          </a:p>
        </p:txBody>
      </p:sp>
      <p:sp>
        <p:nvSpPr>
          <p:cNvPr id="6" name="Text Placeholder 5"/>
          <p:cNvSpPr>
            <a:spLocks noGrp="1"/>
          </p:cNvSpPr>
          <p:nvPr>
            <p:ph type="body" sz="quarter" idx="11" hasCustomPrompt="1"/>
          </p:nvPr>
        </p:nvSpPr>
        <p:spPr>
          <a:xfrm>
            <a:off x="461962" y="997219"/>
            <a:ext cx="8123848" cy="384721"/>
          </a:xfrm>
        </p:spPr>
        <p:txBody>
          <a:bodyPr wrap="square">
            <a:spAutoFit/>
          </a:bodyPr>
          <a:lstStyle>
            <a:lvl1pPr marL="0" indent="0" algn="l" defTabSz="914400" rtl="0" eaLnBrk="1" latinLnBrk="0" hangingPunct="1">
              <a:buNone/>
              <a:defRPr lang="en-US" sz="1900" b="1" kern="1200" dirty="0">
                <a:solidFill>
                  <a:schemeClr val="accent6"/>
                </a:solidFill>
                <a:latin typeface="+mn-lt"/>
                <a:ea typeface="+mn-ea"/>
                <a:cs typeface="+mn-cs"/>
              </a:defRPr>
            </a:lvl1pPr>
          </a:lstStyle>
          <a:p>
            <a:pPr lvl="0"/>
            <a:r>
              <a:rPr lang="en-US" dirty="0" smtClean="0"/>
              <a:t>Click to edit Subtitle</a:t>
            </a:r>
            <a:endParaRPr lang="en-US" dirty="0"/>
          </a:p>
        </p:txBody>
      </p:sp>
    </p:spTree>
    <p:extLst>
      <p:ext uri="{BB962C8B-B14F-4D97-AF65-F5344CB8AC3E}">
        <p14:creationId xmlns:p14="http://schemas.microsoft.com/office/powerpoint/2010/main" xmlns="" val="1711707315"/>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defTabSz="914400" rtl="0" eaLnBrk="1" latinLnBrk="0" hangingPunct="1">
              <a:lnSpc>
                <a:spcPct val="94000"/>
              </a:lnSpc>
              <a:spcBef>
                <a:spcPct val="0"/>
              </a:spcBef>
              <a:buNone/>
              <a:defRPr lang="en-US" sz="2400" kern="1200" dirty="0">
                <a:solidFill>
                  <a:schemeClr val="tx1"/>
                </a:solidFill>
                <a:latin typeface="+mj-lt"/>
                <a:ea typeface="+mj-ea"/>
                <a:cs typeface="+mj-cs"/>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265130"/>
            <a:ext cx="4040188" cy="639762"/>
          </a:xfrm>
        </p:spPr>
        <p:txBody>
          <a:bodyPr anchor="b"/>
          <a:lstStyle>
            <a:lvl1pPr marL="0" indent="0">
              <a:lnSpc>
                <a:spcPct val="90000"/>
              </a:lnSpc>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904892"/>
            <a:ext cx="4040188" cy="4221271"/>
          </a:xfrm>
        </p:spPr>
        <p:txBody>
          <a:bodyPr/>
          <a:lstStyle>
            <a:lvl1pPr>
              <a:defRPr sz="2100"/>
            </a:lvl1pPr>
            <a:lvl2pPr>
              <a:defRPr sz="1900"/>
            </a:lvl2pPr>
            <a:lvl3pPr>
              <a:defRPr sz="1700"/>
            </a:lvl3pPr>
            <a:lvl4pPr>
              <a:defRPr sz="1500"/>
            </a:lvl4pPr>
            <a:lvl5pPr>
              <a:defRPr sz="13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265130"/>
            <a:ext cx="4041775" cy="639762"/>
          </a:xfrm>
        </p:spPr>
        <p:txBody>
          <a:bodyPr anchor="b"/>
          <a:lstStyle>
            <a:lvl1pPr marL="0" indent="0">
              <a:lnSpc>
                <a:spcPct val="90000"/>
              </a:lnSpc>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904892"/>
            <a:ext cx="4041775" cy="4221271"/>
          </a:xfrm>
        </p:spPr>
        <p:txBody>
          <a:bodyPr/>
          <a:lstStyle>
            <a:lvl1pPr>
              <a:defRPr sz="2100"/>
            </a:lvl1pPr>
            <a:lvl2pPr>
              <a:defRPr sz="1900"/>
            </a:lvl2pPr>
            <a:lvl3pPr>
              <a:defRPr sz="1700"/>
            </a:lvl3pPr>
            <a:lvl4pPr>
              <a:defRPr sz="1500"/>
            </a:lvl4pPr>
            <a:lvl5pPr>
              <a:defRPr sz="13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3049882684"/>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defTabSz="914400" rtl="0" eaLnBrk="1" latinLnBrk="0" hangingPunct="1">
              <a:lnSpc>
                <a:spcPct val="94000"/>
              </a:lnSpc>
              <a:spcBef>
                <a:spcPct val="0"/>
              </a:spcBef>
              <a:buNone/>
              <a:defRPr lang="en-US" sz="2400" kern="1200" dirty="0">
                <a:solidFill>
                  <a:schemeClr val="tx1"/>
                </a:solidFill>
                <a:latin typeface="+mj-lt"/>
                <a:ea typeface="+mj-ea"/>
                <a:cs typeface="+mj-cs"/>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2768"/>
            <a:ext cx="4040188" cy="639762"/>
          </a:xfrm>
        </p:spPr>
        <p:txBody>
          <a:bodyPr anchor="b"/>
          <a:lstStyle>
            <a:lvl1pPr marL="0" indent="0">
              <a:lnSpc>
                <a:spcPct val="90000"/>
              </a:lnSpc>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242530"/>
            <a:ext cx="4040188" cy="3883633"/>
          </a:xfrm>
        </p:spPr>
        <p:txBody>
          <a:bodyPr/>
          <a:lstStyle>
            <a:lvl1pPr>
              <a:defRPr sz="2100"/>
            </a:lvl1pPr>
            <a:lvl2pPr>
              <a:defRPr sz="1700"/>
            </a:lvl2pPr>
            <a:lvl3pPr>
              <a:defRPr sz="1500"/>
            </a:lvl3pPr>
            <a:lvl4pPr>
              <a:defRPr sz="1500"/>
            </a:lvl4pPr>
            <a:lvl5pPr>
              <a:defRPr sz="13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602768"/>
            <a:ext cx="4041775" cy="639762"/>
          </a:xfrm>
        </p:spPr>
        <p:txBody>
          <a:bodyPr anchor="b"/>
          <a:lstStyle>
            <a:lvl1pPr marL="0" indent="0">
              <a:lnSpc>
                <a:spcPct val="90000"/>
              </a:lnSpc>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42530"/>
            <a:ext cx="4041775" cy="3883633"/>
          </a:xfrm>
        </p:spPr>
        <p:txBody>
          <a:bodyPr/>
          <a:lstStyle>
            <a:lvl1pPr>
              <a:defRPr sz="2100"/>
            </a:lvl1pPr>
            <a:lvl2pPr>
              <a:defRPr sz="1900"/>
            </a:lvl2pPr>
            <a:lvl3pPr>
              <a:defRPr sz="1700"/>
            </a:lvl3pPr>
            <a:lvl4pPr>
              <a:defRPr sz="1500"/>
            </a:lvl4pPr>
            <a:lvl5pPr>
              <a:defRPr sz="13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5"/>
          <p:cNvSpPr>
            <a:spLocks noGrp="1"/>
          </p:cNvSpPr>
          <p:nvPr>
            <p:ph type="body" sz="quarter" idx="11" hasCustomPrompt="1"/>
          </p:nvPr>
        </p:nvSpPr>
        <p:spPr>
          <a:xfrm>
            <a:off x="461962" y="997219"/>
            <a:ext cx="8123848" cy="384721"/>
          </a:xfrm>
        </p:spPr>
        <p:txBody>
          <a:bodyPr wrap="square">
            <a:spAutoFit/>
          </a:bodyPr>
          <a:lstStyle>
            <a:lvl1pPr marL="0" indent="0" algn="l" defTabSz="914400" rtl="0" eaLnBrk="1" latinLnBrk="0" hangingPunct="1">
              <a:buNone/>
              <a:defRPr lang="en-US" sz="1900" b="1" kern="1200" dirty="0">
                <a:solidFill>
                  <a:schemeClr val="accent6"/>
                </a:solidFill>
                <a:latin typeface="+mn-lt"/>
                <a:ea typeface="+mn-ea"/>
                <a:cs typeface="+mn-cs"/>
              </a:defRPr>
            </a:lvl1pPr>
          </a:lstStyle>
          <a:p>
            <a:pPr lvl="0"/>
            <a:r>
              <a:rPr lang="en-US" dirty="0" smtClean="0"/>
              <a:t>Click to edit Subtitle</a:t>
            </a:r>
            <a:endParaRPr lang="en-US" dirty="0"/>
          </a:p>
        </p:txBody>
      </p:sp>
    </p:spTree>
    <p:extLst>
      <p:ext uri="{BB962C8B-B14F-4D97-AF65-F5344CB8AC3E}">
        <p14:creationId xmlns:p14="http://schemas.microsoft.com/office/powerpoint/2010/main" xmlns="" val="572335898"/>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defTabSz="914400" rtl="0" eaLnBrk="1" latinLnBrk="0" hangingPunct="1">
              <a:lnSpc>
                <a:spcPct val="94000"/>
              </a:lnSpc>
              <a:spcBef>
                <a:spcPct val="0"/>
              </a:spcBef>
              <a:buNone/>
              <a:defRPr lang="en-US" sz="2400" kern="1200" dirty="0">
                <a:solidFill>
                  <a:schemeClr val="tx1"/>
                </a:solidFill>
                <a:latin typeface="+mj-lt"/>
                <a:ea typeface="+mj-ea"/>
                <a:cs typeface="+mj-cs"/>
              </a:defRPr>
            </a:lvl1pPr>
          </a:lstStyle>
          <a:p>
            <a:r>
              <a:rPr lang="en-US" dirty="0" smtClean="0"/>
              <a:t>Click to edit Master title style</a:t>
            </a:r>
            <a:endParaRPr lang="en-US" dirty="0"/>
          </a:p>
        </p:txBody>
      </p:sp>
    </p:spTree>
    <p:extLst>
      <p:ext uri="{BB962C8B-B14F-4D97-AF65-F5344CB8AC3E}">
        <p14:creationId xmlns:p14="http://schemas.microsoft.com/office/powerpoint/2010/main" xmlns="" val="3440447571"/>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6"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8" name="Text Box 40"/>
          <p:cNvSpPr txBox="1">
            <a:spLocks noChangeArrowheads="1"/>
          </p:cNvSpPr>
          <p:nvPr userDrawn="1"/>
        </p:nvSpPr>
        <p:spPr bwMode="auto">
          <a:xfrm>
            <a:off x="8585810" y="6526698"/>
            <a:ext cx="325730" cy="230832"/>
          </a:xfrm>
          <a:prstGeom prst="rect">
            <a:avLst/>
          </a:prstGeom>
          <a:noFill/>
          <a:ln w="12700">
            <a:noFill/>
            <a:miter lim="800000"/>
            <a:headEnd/>
            <a:tailEnd/>
          </a:ln>
          <a:effectLst/>
        </p:spPr>
        <p:txBody>
          <a:bodyPr wrap="none" anchor="ctr" anchorCtr="0">
            <a:spAutoFit/>
          </a:bodyPr>
          <a:lstStyle/>
          <a:p>
            <a:pPr algn="r" eaLnBrk="0" hangingPunct="0"/>
            <a:fld id="{283C04FB-A394-5443-BF22-752C5A00CCA1}" type="slidenum">
              <a:rPr lang="en-US" sz="900" smtClean="0">
                <a:solidFill>
                  <a:schemeClr val="bg1">
                    <a:lumMod val="65000"/>
                  </a:schemeClr>
                </a:solidFill>
                <a:latin typeface="+mj-lt"/>
              </a:rPr>
              <a:pPr algn="r" eaLnBrk="0" hangingPunct="0"/>
              <a:t>‹#›</a:t>
            </a:fld>
            <a:endParaRPr lang="en-US" sz="900" dirty="0">
              <a:solidFill>
                <a:schemeClr val="bg1">
                  <a:lumMod val="65000"/>
                </a:schemeClr>
              </a:solidFill>
              <a:latin typeface="+mj-lt"/>
            </a:endParaRPr>
          </a:p>
        </p:txBody>
      </p:sp>
      <p:sp>
        <p:nvSpPr>
          <p:cNvPr id="2" name="Title Placeholder 1"/>
          <p:cNvSpPr>
            <a:spLocks noGrp="1"/>
          </p:cNvSpPr>
          <p:nvPr>
            <p:ph type="title"/>
          </p:nvPr>
        </p:nvSpPr>
        <p:spPr>
          <a:xfrm>
            <a:off x="457200" y="26504"/>
            <a:ext cx="7893698" cy="864296"/>
          </a:xfrm>
          <a:prstGeom prst="rect">
            <a:avLst/>
          </a:prstGeom>
        </p:spPr>
        <p:txBody>
          <a:bodyPr vert="horz" lIns="91440" tIns="45720" rIns="91440" bIns="45720" rtlCol="0" anchor="ctr"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65130"/>
            <a:ext cx="8128610" cy="4861034"/>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4057010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56" r:id="rId4"/>
    <p:sldLayoutId id="2147483652" r:id="rId5"/>
    <p:sldLayoutId id="2147483660" r:id="rId6"/>
    <p:sldLayoutId id="2147483653" r:id="rId7"/>
    <p:sldLayoutId id="2147483661" r:id="rId8"/>
    <p:sldLayoutId id="2147483654" r:id="rId9"/>
    <p:sldLayoutId id="2147483662" r:id="rId10"/>
    <p:sldLayoutId id="2147483655" r:id="rId11"/>
    <p:sldLayoutId id="2147483663" r:id="rId12"/>
    <p:sldLayoutId id="2147483664" r:id="rId13"/>
    <p:sldLayoutId id="2147483665" r:id="rId14"/>
  </p:sldLayoutIdLst>
  <p:transition spd="slow">
    <p:wipe/>
  </p:transition>
  <p:timing>
    <p:tnLst>
      <p:par>
        <p:cTn id="1" dur="indefinite" restart="never" nodeType="tmRoot"/>
      </p:par>
    </p:tnLst>
  </p:timing>
  <p:txStyles>
    <p:titleStyle>
      <a:lvl1pPr algn="l" defTabSz="914400" rtl="0" eaLnBrk="1" latinLnBrk="0" hangingPunct="1">
        <a:lnSpc>
          <a:spcPct val="94000"/>
        </a:lnSpc>
        <a:spcBef>
          <a:spcPct val="0"/>
        </a:spcBef>
        <a:buNone/>
        <a:defRPr sz="2400" kern="1200">
          <a:solidFill>
            <a:schemeClr val="tx1"/>
          </a:solidFill>
          <a:latin typeface="+mj-lt"/>
          <a:ea typeface="+mj-ea"/>
          <a:cs typeface="+mj-cs"/>
        </a:defRPr>
      </a:lvl1pPr>
    </p:titleStyle>
    <p:bodyStyle>
      <a:lvl1pPr marL="169863" indent="-169863" algn="l" defTabSz="914400" rtl="0" eaLnBrk="1" latinLnBrk="0" hangingPunct="1">
        <a:lnSpc>
          <a:spcPct val="100000"/>
        </a:lnSpc>
        <a:spcBef>
          <a:spcPts val="900"/>
        </a:spcBef>
        <a:buClr>
          <a:srgbClr val="FF0000"/>
        </a:buClr>
        <a:buFont typeface="Wingdings" panose="05000000000000000000" pitchFamily="2" charset="2"/>
        <a:buChar char="§"/>
        <a:defRPr sz="2100" kern="1200">
          <a:solidFill>
            <a:schemeClr val="tx1"/>
          </a:solidFill>
          <a:latin typeface="+mn-lt"/>
          <a:ea typeface="+mn-ea"/>
          <a:cs typeface="+mn-cs"/>
        </a:defRPr>
      </a:lvl1pPr>
      <a:lvl2pPr marL="457200" indent="-169863" algn="l" defTabSz="914400" rtl="0" eaLnBrk="1" latinLnBrk="0" hangingPunct="1">
        <a:lnSpc>
          <a:spcPct val="100000"/>
        </a:lnSpc>
        <a:spcBef>
          <a:spcPts val="400"/>
        </a:spcBef>
        <a:buClr>
          <a:srgbClr val="FF0000"/>
        </a:buClr>
        <a:buFont typeface="Arial" panose="020B0604020202020204" pitchFamily="34" charset="0"/>
        <a:buChar char="»"/>
        <a:defRPr sz="1900" kern="1200">
          <a:solidFill>
            <a:schemeClr val="tx1"/>
          </a:solidFill>
          <a:latin typeface="+mn-lt"/>
          <a:ea typeface="+mn-ea"/>
          <a:cs typeface="+mn-cs"/>
        </a:defRPr>
      </a:lvl2pPr>
      <a:lvl3pPr marL="744538" indent="-169863" algn="l" defTabSz="914400" rtl="0" eaLnBrk="1" latinLnBrk="0" hangingPunct="1">
        <a:lnSpc>
          <a:spcPct val="100000"/>
        </a:lnSpc>
        <a:spcBef>
          <a:spcPts val="400"/>
        </a:spcBef>
        <a:buClr>
          <a:srgbClr val="FF0000"/>
        </a:buClr>
        <a:buFont typeface="Wingdings" panose="05000000000000000000" pitchFamily="2" charset="2"/>
        <a:buChar char="§"/>
        <a:defRPr sz="1700" kern="1200">
          <a:solidFill>
            <a:schemeClr val="tx1"/>
          </a:solidFill>
          <a:latin typeface="+mn-lt"/>
          <a:ea typeface="+mn-ea"/>
          <a:cs typeface="+mn-cs"/>
        </a:defRPr>
      </a:lvl3pPr>
      <a:lvl4pPr marL="1084263" indent="-169863" algn="l" defTabSz="914400" rtl="0" eaLnBrk="1" latinLnBrk="0" hangingPunct="1">
        <a:lnSpc>
          <a:spcPct val="100000"/>
        </a:lnSpc>
        <a:spcBef>
          <a:spcPts val="400"/>
        </a:spcBef>
        <a:buClr>
          <a:srgbClr val="FF0000"/>
        </a:buClr>
        <a:buFont typeface="Arial" panose="020B0604020202020204" pitchFamily="34" charset="0"/>
        <a:buChar char="»"/>
        <a:defRPr sz="1500" kern="1200">
          <a:solidFill>
            <a:schemeClr val="tx1"/>
          </a:solidFill>
          <a:latin typeface="+mn-lt"/>
          <a:ea typeface="+mn-ea"/>
          <a:cs typeface="+mn-cs"/>
        </a:defRPr>
      </a:lvl4pPr>
      <a:lvl5pPr marL="1371600" indent="-169863" algn="l" defTabSz="914400" rtl="0" eaLnBrk="1" latinLnBrk="0" hangingPunct="1">
        <a:lnSpc>
          <a:spcPct val="100000"/>
        </a:lnSpc>
        <a:spcBef>
          <a:spcPts val="400"/>
        </a:spcBef>
        <a:buClr>
          <a:srgbClr val="FF0000"/>
        </a:buClr>
        <a:buFont typeface="Wingdings" panose="05000000000000000000" pitchFamily="2" charset="2"/>
        <a:buChar char="§"/>
        <a:defRPr sz="13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39.png"/></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41.png"/></Relationships>
</file>

<file path=ppt/slides/_rels/slide1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4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7.png"/><Relationship Id="rId7"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hyperlink" Target="https://www.forticloud.com/demologin" TargetMode="External"/><Relationship Id="rId5" Type="http://schemas.openxmlformats.org/officeDocument/2006/relationships/image" Target="../media/image53.png"/><Relationship Id="rId4" Type="http://schemas.openxmlformats.org/officeDocument/2006/relationships/image" Target="../media/image5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s://www.forticloud.com/demologin" TargetMode="External"/><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hyperlink" Target="http://www.fortinet.com/products/fortiwifi/wireless-products.html" TargetMode="External"/><Relationship Id="rId5" Type="http://schemas.openxmlformats.org/officeDocument/2006/relationships/hyperlink" Target="http://docs.fortinet.com/uploaded/files/1730/forticloud-faq-20.pdf" TargetMode="External"/><Relationship Id="rId4" Type="http://schemas.openxmlformats.org/officeDocument/2006/relationships/hyperlink" Target="http://www.fortinet.com/products/fortiap/wlan-fortiplanner.html"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9.xml"/><Relationship Id="rId1" Type="http://schemas.openxmlformats.org/officeDocument/2006/relationships/slideLayout" Target="../slideLayouts/slideLayout14.xml"/><Relationship Id="rId4" Type="http://schemas.openxmlformats.org/officeDocument/2006/relationships/image" Target="../media/image54.png"/></Relationships>
</file>

<file path=ppt/slides/_rels/slide2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2.png"/><Relationship Id="rId7" Type="http://schemas.openxmlformats.org/officeDocument/2006/relationships/image" Target="../media/image25.png"/><Relationship Id="rId12"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20.png"/><Relationship Id="rId11" Type="http://schemas.openxmlformats.org/officeDocument/2006/relationships/image" Target="../media/image15.png"/><Relationship Id="rId5" Type="http://schemas.openxmlformats.org/officeDocument/2006/relationships/image" Target="../media/image24.png"/><Relationship Id="rId10" Type="http://schemas.openxmlformats.org/officeDocument/2006/relationships/image" Target="../media/image27.png"/><Relationship Id="rId4" Type="http://schemas.openxmlformats.org/officeDocument/2006/relationships/image" Target="../media/image23.png"/><Relationship Id="rId9"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34.png"/><Relationship Id="rId3" Type="http://schemas.openxmlformats.org/officeDocument/2006/relationships/image" Target="../media/image24.png"/><Relationship Id="rId7" Type="http://schemas.openxmlformats.org/officeDocument/2006/relationships/image" Target="../media/image31.png"/><Relationship Id="rId12"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30.png"/><Relationship Id="rId11" Type="http://schemas.openxmlformats.org/officeDocument/2006/relationships/image" Target="../media/image32.png"/><Relationship Id="rId5" Type="http://schemas.openxmlformats.org/officeDocument/2006/relationships/image" Target="../media/image29.png"/><Relationship Id="rId10" Type="http://schemas.openxmlformats.org/officeDocument/2006/relationships/image" Target="../media/image23.png"/><Relationship Id="rId4" Type="http://schemas.openxmlformats.org/officeDocument/2006/relationships/image" Target="../media/image26.png"/><Relationship Id="rId9" Type="http://schemas.openxmlformats.org/officeDocument/2006/relationships/image" Target="../media/image21.png"/><Relationship Id="rId14" Type="http://schemas.openxmlformats.org/officeDocument/2006/relationships/image" Target="../media/image35.png"/></Relationships>
</file>

<file path=ppt/slides/_rels/slide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FortiCloud Overview</a:t>
            </a:r>
            <a:endParaRPr lang="en-US" dirty="0"/>
          </a:p>
        </p:txBody>
      </p:sp>
      <p:sp>
        <p:nvSpPr>
          <p:cNvPr id="4" name="Subtitle 3"/>
          <p:cNvSpPr>
            <a:spLocks noGrp="1"/>
          </p:cNvSpPr>
          <p:nvPr>
            <p:ph type="subTitle" idx="1"/>
          </p:nvPr>
        </p:nvSpPr>
        <p:spPr/>
        <p:txBody>
          <a:bodyPr/>
          <a:lstStyle/>
          <a:p>
            <a:r>
              <a:rPr lang="en-US" dirty="0" smtClean="0"/>
              <a:t>Cloud-based Provisioning, Management and Analytics</a:t>
            </a:r>
            <a:endParaRPr lang="en-US" dirty="0"/>
          </a:p>
        </p:txBody>
      </p:sp>
      <p:sp>
        <p:nvSpPr>
          <p:cNvPr id="5" name="Text Placeholder 4"/>
          <p:cNvSpPr>
            <a:spLocks noGrp="1"/>
          </p:cNvSpPr>
          <p:nvPr>
            <p:ph type="body" sz="quarter" idx="10"/>
          </p:nvPr>
        </p:nvSpPr>
        <p:spPr/>
        <p:txBody>
          <a:bodyPr/>
          <a:lstStyle/>
          <a:p>
            <a:r>
              <a:rPr lang="en-US" dirty="0" smtClean="0"/>
              <a:t>Q1 2015</a:t>
            </a:r>
            <a:endParaRPr lang="en-US" dirty="0"/>
          </a:p>
        </p:txBody>
      </p:sp>
    </p:spTree>
    <p:extLst>
      <p:ext uri="{BB962C8B-B14F-4D97-AF65-F5344CB8AC3E}">
        <p14:creationId xmlns:p14="http://schemas.microsoft.com/office/powerpoint/2010/main" xmlns="" val="2568607523"/>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Visibility with FortiCloud</a:t>
            </a:r>
            <a:endParaRPr lang="en-US" dirty="0"/>
          </a:p>
        </p:txBody>
      </p:sp>
      <p:pic>
        <p:nvPicPr>
          <p:cNvPr id="3076" name="Picture 4"/>
          <p:cNvPicPr>
            <a:picLocks noChangeAspect="1" noChangeArrowheads="1"/>
          </p:cNvPicPr>
          <p:nvPr/>
        </p:nvPicPr>
        <p:blipFill>
          <a:blip r:embed="rId3" cstate="print"/>
          <a:srcRect/>
          <a:stretch>
            <a:fillRect/>
          </a:stretch>
        </p:blipFill>
        <p:spPr bwMode="auto">
          <a:xfrm>
            <a:off x="402576" y="2990850"/>
            <a:ext cx="6652080" cy="2924665"/>
          </a:xfrm>
          <a:prstGeom prst="rect">
            <a:avLst/>
          </a:prstGeom>
          <a:noFill/>
          <a:ln w="9525">
            <a:solidFill>
              <a:srgbClr val="000000"/>
            </a:solidFill>
            <a:miter lim="800000"/>
            <a:headEnd/>
            <a:tailEnd/>
          </a:ln>
          <a:effectLst>
            <a:outerShdw blurRad="50800" dist="38100" dir="2700000" algn="tl" rotWithShape="0">
              <a:prstClr val="black">
                <a:alpha val="40000"/>
              </a:prstClr>
            </a:outerShdw>
          </a:effectLst>
        </p:spPr>
      </p:pic>
      <p:pic>
        <p:nvPicPr>
          <p:cNvPr id="5" name="Picture 4" descr="FortiCloud_Screen1.png"/>
          <p:cNvPicPr>
            <a:picLocks noChangeAspect="1"/>
          </p:cNvPicPr>
          <p:nvPr/>
        </p:nvPicPr>
        <p:blipFill>
          <a:blip r:embed="rId4" cstate="print"/>
          <a:stretch>
            <a:fillRect/>
          </a:stretch>
        </p:blipFill>
        <p:spPr>
          <a:xfrm>
            <a:off x="3676650" y="1363035"/>
            <a:ext cx="5110575" cy="2920329"/>
          </a:xfrm>
          <a:prstGeom prst="rect">
            <a:avLst/>
          </a:prstGeom>
          <a:ln w="9525">
            <a:solidFill>
              <a:srgbClr val="000000"/>
            </a:solidFill>
          </a:ln>
          <a:effectLst>
            <a:outerShdw blurRad="50800" dist="38100" dir="2700000" algn="tl" rotWithShape="0">
              <a:prstClr val="black">
                <a:alpha val="40000"/>
              </a:prstClr>
            </a:outerShdw>
          </a:effectLst>
        </p:spPr>
      </p:pic>
      <p:sp>
        <p:nvSpPr>
          <p:cNvPr id="6" name="Rectangle 5"/>
          <p:cNvSpPr/>
          <p:nvPr/>
        </p:nvSpPr>
        <p:spPr bwMode="auto">
          <a:xfrm>
            <a:off x="5381343" y="3036965"/>
            <a:ext cx="3514724" cy="1066801"/>
          </a:xfrm>
          <a:prstGeom prst="rect">
            <a:avLst/>
          </a:prstGeom>
          <a:solidFill>
            <a:schemeClr val="bg2"/>
          </a:solidFill>
          <a:ln w="31750" cap="flat" cmpd="sng" algn="ctr">
            <a:solidFill>
              <a:schemeClr val="bg2">
                <a:lumMod val="2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14300" eaLnBrk="0" fontAlgn="base" hangingPunct="0">
              <a:spcBef>
                <a:spcPct val="20000"/>
              </a:spcBef>
              <a:spcAft>
                <a:spcPct val="0"/>
              </a:spcAft>
              <a:buClr>
                <a:schemeClr val="accent1"/>
              </a:buClr>
              <a:buSzPct val="90000"/>
            </a:pPr>
            <a:r>
              <a:rPr lang="en-US" sz="1200" b="1" dirty="0" smtClean="0">
                <a:solidFill>
                  <a:srgbClr val="000000"/>
                </a:solidFill>
                <a:latin typeface="Arial" charset="0"/>
              </a:rPr>
              <a:t>Immediate network analysis: </a:t>
            </a:r>
            <a:r>
              <a:rPr lang="en-US" sz="1200" i="1" dirty="0" smtClean="0">
                <a:solidFill>
                  <a:srgbClr val="000000"/>
                </a:solidFill>
                <a:latin typeface="Arial" charset="0"/>
              </a:rPr>
              <a:t>Utilizing a dashboard interface, IT administrators can get an instantaneous snapshot of the health and activity of their overall network usage</a:t>
            </a:r>
            <a:endParaRPr lang="en-US" sz="1200" b="1" i="1" dirty="0">
              <a:solidFill>
                <a:srgbClr val="000000"/>
              </a:solidFill>
              <a:latin typeface="Arial" charset="0"/>
            </a:endParaRPr>
          </a:p>
        </p:txBody>
      </p:sp>
      <p:sp>
        <p:nvSpPr>
          <p:cNvPr id="7" name="Rectangle 6"/>
          <p:cNvSpPr/>
          <p:nvPr/>
        </p:nvSpPr>
        <p:spPr bwMode="auto">
          <a:xfrm>
            <a:off x="578574" y="5215738"/>
            <a:ext cx="3514724" cy="986758"/>
          </a:xfrm>
          <a:prstGeom prst="rect">
            <a:avLst/>
          </a:prstGeom>
          <a:solidFill>
            <a:schemeClr val="bg2"/>
          </a:solidFill>
          <a:ln w="31750" cap="flat" cmpd="sng" algn="ctr">
            <a:solidFill>
              <a:schemeClr val="bg2">
                <a:lumMod val="2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14300" eaLnBrk="0" fontAlgn="base" hangingPunct="0">
              <a:spcBef>
                <a:spcPct val="20000"/>
              </a:spcBef>
              <a:spcAft>
                <a:spcPct val="0"/>
              </a:spcAft>
              <a:buClr>
                <a:schemeClr val="accent1"/>
              </a:buClr>
              <a:buSzPct val="90000"/>
            </a:pPr>
            <a:r>
              <a:rPr lang="en-US" sz="1200" b="1" dirty="0" smtClean="0">
                <a:solidFill>
                  <a:srgbClr val="000000"/>
                </a:solidFill>
                <a:latin typeface="Arial" charset="0"/>
              </a:rPr>
              <a:t>Incident management made easy: </a:t>
            </a:r>
            <a:r>
              <a:rPr lang="en-US" sz="1200" i="1" dirty="0" smtClean="0">
                <a:solidFill>
                  <a:srgbClr val="000000"/>
                </a:solidFill>
                <a:latin typeface="Arial" charset="0"/>
              </a:rPr>
              <a:t>Inspect </a:t>
            </a:r>
            <a:br>
              <a:rPr lang="en-US" sz="1200" i="1" dirty="0" smtClean="0">
                <a:solidFill>
                  <a:srgbClr val="000000"/>
                </a:solidFill>
                <a:latin typeface="Arial" charset="0"/>
              </a:rPr>
            </a:br>
            <a:r>
              <a:rPr lang="en-US" sz="1200" i="1" dirty="0" smtClean="0">
                <a:solidFill>
                  <a:srgbClr val="000000"/>
                </a:solidFill>
                <a:latin typeface="Arial" charset="0"/>
              </a:rPr>
              <a:t>risks to your network with </a:t>
            </a:r>
            <a:r>
              <a:rPr lang="en-US" sz="1200" i="1" dirty="0" err="1" smtClean="0">
                <a:solidFill>
                  <a:srgbClr val="000000"/>
                </a:solidFill>
                <a:latin typeface="Arial" charset="0"/>
              </a:rPr>
              <a:t>FortiView</a:t>
            </a:r>
            <a:r>
              <a:rPr lang="en-US" sz="1200" i="1" dirty="0" smtClean="0">
                <a:solidFill>
                  <a:srgbClr val="000000"/>
                </a:solidFill>
                <a:latin typeface="Arial" charset="0"/>
              </a:rPr>
              <a:t> to assist </a:t>
            </a:r>
            <a:br>
              <a:rPr lang="en-US" sz="1200" i="1" dirty="0" smtClean="0">
                <a:solidFill>
                  <a:srgbClr val="000000"/>
                </a:solidFill>
                <a:latin typeface="Arial" charset="0"/>
              </a:rPr>
            </a:br>
            <a:r>
              <a:rPr lang="en-US" sz="1200" i="1" dirty="0" smtClean="0">
                <a:solidFill>
                  <a:srgbClr val="000000"/>
                </a:solidFill>
                <a:latin typeface="Arial" charset="0"/>
              </a:rPr>
              <a:t>with threat prevention and oversight of </a:t>
            </a:r>
            <a:br>
              <a:rPr lang="en-US" sz="1200" i="1" dirty="0" smtClean="0">
                <a:solidFill>
                  <a:srgbClr val="000000"/>
                </a:solidFill>
                <a:latin typeface="Arial" charset="0"/>
              </a:rPr>
            </a:br>
            <a:r>
              <a:rPr lang="en-US" sz="1200" i="1" dirty="0" smtClean="0">
                <a:solidFill>
                  <a:srgbClr val="000000"/>
                </a:solidFill>
                <a:latin typeface="Arial" charset="0"/>
              </a:rPr>
              <a:t>application  usage</a:t>
            </a:r>
            <a:endParaRPr lang="en-US" sz="1200" b="1" i="1" dirty="0">
              <a:solidFill>
                <a:srgbClr val="000000"/>
              </a:solidFill>
              <a:latin typeface="Arial" charset="0"/>
            </a:endParaRPr>
          </a:p>
        </p:txBody>
      </p:sp>
      <p:sp>
        <p:nvSpPr>
          <p:cNvPr id="9" name="Rectangle 8"/>
          <p:cNvSpPr/>
          <p:nvPr/>
        </p:nvSpPr>
        <p:spPr bwMode="auto">
          <a:xfrm>
            <a:off x="415894" y="1400268"/>
            <a:ext cx="3124012" cy="944580"/>
          </a:xfrm>
          <a:prstGeom prst="rect">
            <a:avLst/>
          </a:prstGeom>
          <a:solidFill>
            <a:srgbClr val="FFE1E1"/>
          </a:solidFill>
          <a:ln w="31750" cap="flat" cmpd="sng" algn="ctr">
            <a:solidFill>
              <a:schemeClr val="accent6">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14300" eaLnBrk="0" fontAlgn="base" hangingPunct="0">
              <a:spcBef>
                <a:spcPct val="20000"/>
              </a:spcBef>
              <a:spcAft>
                <a:spcPct val="0"/>
              </a:spcAft>
              <a:buClr>
                <a:schemeClr val="accent1"/>
              </a:buClr>
              <a:buSzPct val="90000"/>
            </a:pPr>
            <a:r>
              <a:rPr lang="en-US" sz="1200" b="1" dirty="0" smtClean="0">
                <a:solidFill>
                  <a:srgbClr val="000000"/>
                </a:solidFill>
                <a:latin typeface="Arial" charset="0"/>
              </a:rPr>
              <a:t>Challenge: </a:t>
            </a:r>
            <a:r>
              <a:rPr lang="en-US" sz="1200" i="1" dirty="0" smtClean="0">
                <a:solidFill>
                  <a:srgbClr val="000000"/>
                </a:solidFill>
                <a:latin typeface="Arial" charset="0"/>
              </a:rPr>
              <a:t>Advanced analytics and risk analysis are typically features out of reach for smaller businesses and can be costly add-ons for larger enterprises</a:t>
            </a:r>
            <a:endParaRPr lang="en-US" sz="1200" b="1" i="1" dirty="0">
              <a:solidFill>
                <a:srgbClr val="000000"/>
              </a:solidFill>
              <a:latin typeface="Arial" charset="0"/>
            </a:endParaRPr>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Managed Wireless with FortiCloud</a:t>
            </a: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571499" y="2610753"/>
            <a:ext cx="6096001" cy="3335479"/>
          </a:xfrm>
          <a:prstGeom prst="rect">
            <a:avLst/>
          </a:prstGeom>
          <a:noFill/>
          <a:ln w="9525">
            <a:solidFill>
              <a:srgbClr val="000000"/>
            </a:solidFill>
            <a:miter lim="800000"/>
            <a:headEnd/>
            <a:tailEnd/>
          </a:ln>
          <a:effectLst>
            <a:outerShdw blurRad="50800" dist="38100" dir="2700000" algn="tl" rotWithShape="0">
              <a:prstClr val="black">
                <a:alpha val="40000"/>
              </a:prstClr>
            </a:outerShdw>
          </a:effectLst>
        </p:spPr>
      </p:pic>
      <p:pic>
        <p:nvPicPr>
          <p:cNvPr id="4" name="Picture 2"/>
          <p:cNvPicPr>
            <a:picLocks noChangeAspect="1" noChangeArrowheads="1"/>
          </p:cNvPicPr>
          <p:nvPr/>
        </p:nvPicPr>
        <p:blipFill>
          <a:blip r:embed="rId4" cstate="print"/>
          <a:srcRect/>
          <a:stretch>
            <a:fillRect/>
          </a:stretch>
        </p:blipFill>
        <p:spPr bwMode="auto">
          <a:xfrm>
            <a:off x="4576862" y="1403518"/>
            <a:ext cx="3982589" cy="2706012"/>
          </a:xfrm>
          <a:prstGeom prst="rect">
            <a:avLst/>
          </a:prstGeom>
          <a:noFill/>
          <a:ln w="9525">
            <a:solidFill>
              <a:srgbClr val="000000"/>
            </a:solidFill>
            <a:miter lim="800000"/>
            <a:headEnd/>
            <a:tailEnd/>
          </a:ln>
          <a:effectLst>
            <a:outerShdw blurRad="50800" dist="38100" dir="2700000" algn="tl" rotWithShape="0">
              <a:prstClr val="black">
                <a:alpha val="40000"/>
              </a:prstClr>
            </a:outerShdw>
          </a:effectLst>
        </p:spPr>
      </p:pic>
      <p:sp>
        <p:nvSpPr>
          <p:cNvPr id="5" name="Rectangle 4"/>
          <p:cNvSpPr/>
          <p:nvPr/>
        </p:nvSpPr>
        <p:spPr bwMode="auto">
          <a:xfrm>
            <a:off x="4917163" y="3989466"/>
            <a:ext cx="3810000" cy="1028700"/>
          </a:xfrm>
          <a:prstGeom prst="rect">
            <a:avLst/>
          </a:prstGeom>
          <a:solidFill>
            <a:schemeClr val="bg2"/>
          </a:solidFill>
          <a:ln w="31750" cap="flat" cmpd="sng" algn="ctr">
            <a:solidFill>
              <a:schemeClr val="bg2">
                <a:lumMod val="2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14300" eaLnBrk="0" fontAlgn="base" hangingPunct="0">
              <a:spcBef>
                <a:spcPct val="20000"/>
              </a:spcBef>
              <a:spcAft>
                <a:spcPct val="0"/>
              </a:spcAft>
              <a:buClr>
                <a:schemeClr val="accent1"/>
              </a:buClr>
              <a:buSzPct val="90000"/>
            </a:pPr>
            <a:r>
              <a:rPr lang="en-US" sz="1200" b="1" dirty="0" smtClean="0">
                <a:solidFill>
                  <a:srgbClr val="000000"/>
                </a:solidFill>
                <a:latin typeface="Arial" charset="0"/>
              </a:rPr>
              <a:t>Wireless at your fingertips: </a:t>
            </a:r>
            <a:r>
              <a:rPr lang="en-US" sz="1200" i="1" dirty="0" smtClean="0">
                <a:solidFill>
                  <a:srgbClr val="000000"/>
                </a:solidFill>
                <a:latin typeface="Arial" charset="0"/>
              </a:rPr>
              <a:t>Quickly determine wireless health, discover access point locations and modify AP device settings with a hosted FortiCloud cloud-based interface – all with no additional fees</a:t>
            </a:r>
            <a:endParaRPr lang="en-US" sz="1200" b="1" i="1" dirty="0">
              <a:solidFill>
                <a:srgbClr val="000000"/>
              </a:solidFill>
              <a:latin typeface="Arial" charset="0"/>
            </a:endParaRPr>
          </a:p>
        </p:txBody>
      </p:sp>
      <p:sp>
        <p:nvSpPr>
          <p:cNvPr id="6" name="Rectangle 5"/>
          <p:cNvSpPr/>
          <p:nvPr/>
        </p:nvSpPr>
        <p:spPr bwMode="auto">
          <a:xfrm>
            <a:off x="415894" y="1400269"/>
            <a:ext cx="3124012" cy="799724"/>
          </a:xfrm>
          <a:prstGeom prst="rect">
            <a:avLst/>
          </a:prstGeom>
          <a:solidFill>
            <a:srgbClr val="FFE1E1"/>
          </a:solidFill>
          <a:ln w="31750" cap="flat" cmpd="sng" algn="ctr">
            <a:solidFill>
              <a:schemeClr val="accent6">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14300" eaLnBrk="0" fontAlgn="base" hangingPunct="0">
              <a:spcBef>
                <a:spcPct val="20000"/>
              </a:spcBef>
              <a:spcAft>
                <a:spcPct val="0"/>
              </a:spcAft>
              <a:buClr>
                <a:schemeClr val="accent1"/>
              </a:buClr>
              <a:buSzPct val="90000"/>
            </a:pPr>
            <a:r>
              <a:rPr lang="en-US" sz="1200" b="1" dirty="0" smtClean="0">
                <a:solidFill>
                  <a:srgbClr val="000000"/>
                </a:solidFill>
                <a:latin typeface="Arial" charset="0"/>
              </a:rPr>
              <a:t>Challenge: </a:t>
            </a:r>
            <a:r>
              <a:rPr lang="en-US" sz="1200" i="1" dirty="0" smtClean="0">
                <a:solidFill>
                  <a:srgbClr val="000000"/>
                </a:solidFill>
                <a:latin typeface="Arial" charset="0"/>
              </a:rPr>
              <a:t>Cloud managed wireless typically invokes a limited feature set for an exorbitant subscription fee per device</a:t>
            </a:r>
            <a:endParaRPr lang="en-US" sz="1200" b="1" i="1" dirty="0">
              <a:solidFill>
                <a:srgbClr val="000000"/>
              </a:solidFill>
              <a:latin typeface="Arial" charset="0"/>
            </a:endParaRPr>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Wireless PCI Compliance with FortiCloud</a:t>
            </a:r>
            <a:endParaRPr lang="en-US" dirty="0"/>
          </a:p>
        </p:txBody>
      </p:sp>
      <p:sp>
        <p:nvSpPr>
          <p:cNvPr id="7" name="Rectangle 6"/>
          <p:cNvSpPr/>
          <p:nvPr/>
        </p:nvSpPr>
        <p:spPr bwMode="auto">
          <a:xfrm>
            <a:off x="415894" y="1400268"/>
            <a:ext cx="4215741" cy="1044757"/>
          </a:xfrm>
          <a:prstGeom prst="rect">
            <a:avLst/>
          </a:prstGeom>
          <a:solidFill>
            <a:srgbClr val="FFE1E1"/>
          </a:solidFill>
          <a:ln w="31750" cap="flat" cmpd="sng" algn="ctr">
            <a:solidFill>
              <a:schemeClr val="accent6">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14300" eaLnBrk="0" fontAlgn="base" hangingPunct="0">
              <a:spcBef>
                <a:spcPct val="20000"/>
              </a:spcBef>
              <a:spcAft>
                <a:spcPct val="0"/>
              </a:spcAft>
              <a:buClr>
                <a:schemeClr val="accent1"/>
              </a:buClr>
              <a:buSzPct val="90000"/>
            </a:pPr>
            <a:r>
              <a:rPr lang="en-US" sz="1200" b="1" dirty="0" smtClean="0">
                <a:solidFill>
                  <a:srgbClr val="000000"/>
                </a:solidFill>
                <a:latin typeface="Arial" charset="0"/>
              </a:rPr>
              <a:t>Challenge: </a:t>
            </a:r>
            <a:r>
              <a:rPr lang="en-US" sz="1200" i="1" dirty="0" smtClean="0">
                <a:solidFill>
                  <a:srgbClr val="000000"/>
                </a:solidFill>
                <a:latin typeface="Arial" charset="0"/>
              </a:rPr>
              <a:t>All point of sale and credit card transactions mandate strict security standards (especially using wireless), but ensuring all of the infrastructure pieces deliver on this objective can be trying</a:t>
            </a:r>
            <a:endParaRPr lang="en-US" sz="1200" b="1" i="1" dirty="0">
              <a:solidFill>
                <a:srgbClr val="000000"/>
              </a:solidFill>
              <a:latin typeface="Arial" charset="0"/>
            </a:endParaRPr>
          </a:p>
        </p:txBody>
      </p:sp>
      <p:pic>
        <p:nvPicPr>
          <p:cNvPr id="1027" name="Picture 3"/>
          <p:cNvPicPr>
            <a:picLocks noChangeAspect="1" noChangeArrowheads="1"/>
          </p:cNvPicPr>
          <p:nvPr/>
        </p:nvPicPr>
        <p:blipFill>
          <a:blip r:embed="rId3" cstate="print"/>
          <a:srcRect/>
          <a:stretch>
            <a:fillRect/>
          </a:stretch>
        </p:blipFill>
        <p:spPr bwMode="auto">
          <a:xfrm>
            <a:off x="416572" y="2812775"/>
            <a:ext cx="5954409" cy="3248854"/>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p:spPr>
      </p:pic>
      <p:pic>
        <p:nvPicPr>
          <p:cNvPr id="1026" name="Picture 2"/>
          <p:cNvPicPr>
            <a:picLocks noChangeAspect="1" noChangeArrowheads="1"/>
          </p:cNvPicPr>
          <p:nvPr/>
        </p:nvPicPr>
        <p:blipFill>
          <a:blip r:embed="rId4" cstate="print"/>
          <a:srcRect/>
          <a:stretch>
            <a:fillRect/>
          </a:stretch>
        </p:blipFill>
        <p:spPr bwMode="auto">
          <a:xfrm>
            <a:off x="5078896" y="1393213"/>
            <a:ext cx="3776869" cy="3331997"/>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p:spPr>
      </p:pic>
      <p:sp>
        <p:nvSpPr>
          <p:cNvPr id="5" name="Rectangle 4"/>
          <p:cNvSpPr/>
          <p:nvPr/>
        </p:nvSpPr>
        <p:spPr bwMode="auto">
          <a:xfrm>
            <a:off x="5034272" y="4856124"/>
            <a:ext cx="3810000" cy="1028700"/>
          </a:xfrm>
          <a:prstGeom prst="rect">
            <a:avLst/>
          </a:prstGeom>
          <a:solidFill>
            <a:schemeClr val="bg2"/>
          </a:solidFill>
          <a:ln w="31750" cap="flat" cmpd="sng" algn="ctr">
            <a:solidFill>
              <a:schemeClr val="bg2">
                <a:lumMod val="2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14300" eaLnBrk="0" fontAlgn="base" hangingPunct="0">
              <a:spcBef>
                <a:spcPct val="20000"/>
              </a:spcBef>
              <a:spcAft>
                <a:spcPct val="0"/>
              </a:spcAft>
              <a:buClr>
                <a:schemeClr val="accent1"/>
              </a:buClr>
              <a:buSzPct val="90000"/>
            </a:pPr>
            <a:r>
              <a:rPr lang="en-US" sz="1200" b="1" dirty="0" smtClean="0">
                <a:solidFill>
                  <a:srgbClr val="000000"/>
                </a:solidFill>
                <a:latin typeface="Arial" charset="0"/>
              </a:rPr>
              <a:t>Out of the box PCI compliance: </a:t>
            </a:r>
            <a:r>
              <a:rPr lang="en-US" sz="1200" i="1" dirty="0" smtClean="0">
                <a:solidFill>
                  <a:srgbClr val="000000"/>
                </a:solidFill>
                <a:latin typeface="Arial" charset="0"/>
              </a:rPr>
              <a:t>FortiCloud with </a:t>
            </a:r>
            <a:r>
              <a:rPr lang="en-US" sz="1200" i="1" dirty="0" err="1" smtClean="0">
                <a:solidFill>
                  <a:srgbClr val="000000"/>
                </a:solidFill>
                <a:latin typeface="Arial" charset="0"/>
              </a:rPr>
              <a:t>FortiAP</a:t>
            </a:r>
            <a:r>
              <a:rPr lang="en-US" sz="1200" i="1" dirty="0" smtClean="0">
                <a:solidFill>
                  <a:srgbClr val="000000"/>
                </a:solidFill>
                <a:latin typeface="Arial" charset="0"/>
              </a:rPr>
              <a:t> provides rogue AP detection, WIDS and scheduled reporting – all key tenets of PCI</a:t>
            </a:r>
            <a:endParaRPr lang="en-US" sz="1200" b="1" i="1" dirty="0">
              <a:solidFill>
                <a:srgbClr val="000000"/>
              </a:solidFill>
              <a:latin typeface="Arial" charset="0"/>
            </a:endParaRPr>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FortiCloud Free vs. Subscription</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2556494845"/>
              </p:ext>
            </p:extLst>
          </p:nvPr>
        </p:nvGraphicFramePr>
        <p:xfrm>
          <a:off x="970556" y="1518928"/>
          <a:ext cx="7153148" cy="4145280"/>
        </p:xfrm>
        <a:graphic>
          <a:graphicData uri="http://schemas.openxmlformats.org/drawingml/2006/table">
            <a:tbl>
              <a:tblPr firstRow="1" bandRow="1"/>
              <a:tblGrid>
                <a:gridCol w="2929631"/>
                <a:gridCol w="2047117"/>
                <a:gridCol w="2176400"/>
              </a:tblGrid>
              <a:tr h="538472">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indent="0"/>
                      <a:r>
                        <a:rPr lang="en-US" sz="1600" dirty="0" smtClean="0">
                          <a:solidFill>
                            <a:schemeClr val="bg1"/>
                          </a:solidFill>
                        </a:rPr>
                        <a:t>Capability</a:t>
                      </a:r>
                    </a:p>
                  </a:txBody>
                  <a:tcPr anchor="ctr">
                    <a:lnL w="12700" cap="flat" cmpd="sng" algn="ctr">
                      <a:noFill/>
                      <a:prstDash val="solid"/>
                      <a:round/>
                      <a:headEnd type="none" w="med" len="med"/>
                      <a:tailEnd type="none" w="med" len="med"/>
                    </a:lnL>
                    <a:lnR w="12700" cmpd="sng">
                      <a:solidFill>
                        <a:srgbClr val="FFFFFF"/>
                      </a:solidFill>
                    </a:lnR>
                    <a:lnT w="12700" cap="flat" cmpd="sng" algn="ctr">
                      <a:no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chemeClr val="tx1">
                        <a:lumMod val="75000"/>
                      </a:scheme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600" dirty="0" smtClean="0">
                          <a:solidFill>
                            <a:schemeClr val="bg1"/>
                          </a:solidFill>
                        </a:rPr>
                        <a:t>FortiCloud Free</a:t>
                      </a:r>
                    </a:p>
                  </a:txBody>
                  <a:tcPr anchor="ctr">
                    <a:lnL w="12700" cmpd="sng">
                      <a:solidFill>
                        <a:srgbClr val="FFFFFF"/>
                      </a:solidFill>
                    </a:lnL>
                    <a:lnR w="12700" cmpd="sng">
                      <a:solidFill>
                        <a:srgbClr val="FFFFFF"/>
                      </a:solidFill>
                    </a:lnR>
                    <a:lnT w="12700" cap="flat" cmpd="sng" algn="ctr">
                      <a:no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chemeClr val="tx1">
                        <a:lumMod val="75000"/>
                      </a:scheme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600" dirty="0" smtClean="0">
                          <a:solidFill>
                            <a:schemeClr val="bg1"/>
                          </a:solidFill>
                        </a:rPr>
                        <a:t>FortiCloud Subscription</a:t>
                      </a:r>
                      <a:endParaRPr lang="en-US" sz="1600" dirty="0">
                        <a:solidFill>
                          <a:schemeClr val="bg1"/>
                        </a:solidFill>
                      </a:endParaRPr>
                    </a:p>
                  </a:txBody>
                  <a:tcPr anchor="ctr">
                    <a:lnL w="12700" cmpd="sng">
                      <a:solidFill>
                        <a:srgbClr val="FFFFFF"/>
                      </a:solidFill>
                    </a:lnL>
                    <a:lnR w="12700" cmpd="sng">
                      <a:solidFill>
                        <a:srgbClr val="FFFFFF"/>
                      </a:solidFill>
                    </a:lnR>
                    <a:lnT w="12700" cap="flat" cmpd="sng" algn="ctr">
                      <a:no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2C3945"/>
                    </a:solidFill>
                  </a:tcPr>
                </a:tc>
              </a:tr>
              <a:tr h="131755">
                <a:tc>
                  <a:txBody>
                    <a:bodyPr/>
                    <a:lstStyle/>
                    <a:p>
                      <a:pPr marL="0" indent="0"/>
                      <a:r>
                        <a:rPr lang="en-US" sz="1200" b="1" dirty="0" smtClean="0">
                          <a:solidFill>
                            <a:schemeClr val="bg1"/>
                          </a:solidFill>
                        </a:rPr>
                        <a:t>Firewall Interoperability</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p>
                      <a:r>
                        <a:rPr lang="en-US" sz="1200" b="1" dirty="0" smtClean="0">
                          <a:solidFill>
                            <a:schemeClr val="bg1"/>
                          </a:solidFill>
                        </a:rPr>
                        <a:t>Wireless AP Interoperability</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p>
                      <a:pPr marL="0" indent="0"/>
                      <a:r>
                        <a:rPr lang="en-US" sz="1200" b="1" dirty="0" smtClean="0">
                          <a:solidFill>
                            <a:schemeClr val="bg1"/>
                          </a:solidFill>
                        </a:rPr>
                        <a:t>Device Logging</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p>
                      <a:r>
                        <a:rPr lang="en-US" sz="1200" b="1" dirty="0" smtClean="0">
                          <a:solidFill>
                            <a:schemeClr val="bg1"/>
                          </a:solidFill>
                        </a:rPr>
                        <a:t>Device Management</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p>
                      <a:r>
                        <a:rPr lang="en-US" sz="1200" b="1" dirty="0" smtClean="0">
                          <a:solidFill>
                            <a:schemeClr val="bg1"/>
                          </a:solidFill>
                        </a:rPr>
                        <a:t>Device Provisioning</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algn="ctr"/>
                      <a:r>
                        <a:rPr lang="en-US" sz="1200" b="1" dirty="0" smtClean="0"/>
                        <a:t>Built-in</a:t>
                      </a:r>
                      <a:r>
                        <a:rPr lang="en-US" sz="1200" b="1" baseline="0" dirty="0" smtClean="0"/>
                        <a:t> support, </a:t>
                      </a:r>
                      <a:r>
                        <a:rPr lang="en-US" sz="1200" b="1" baseline="0" dirty="0" err="1" smtClean="0"/>
                        <a:t>FortiDeploy</a:t>
                      </a:r>
                      <a:r>
                        <a:rPr lang="en-US" sz="1200" b="1" baseline="0" dirty="0" smtClean="0"/>
                        <a:t> purchase required for devices</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algn="ctr"/>
                      <a:r>
                        <a:rPr lang="en-US" sz="1200" b="1" dirty="0" smtClean="0"/>
                        <a:t>Built-in</a:t>
                      </a:r>
                      <a:r>
                        <a:rPr lang="en-US" sz="1200" b="1" baseline="0" dirty="0" smtClean="0"/>
                        <a:t> support, </a:t>
                      </a:r>
                      <a:r>
                        <a:rPr lang="en-US" sz="1200" b="1" baseline="0" dirty="0" err="1" smtClean="0"/>
                        <a:t>FortiDeploy</a:t>
                      </a:r>
                      <a:r>
                        <a:rPr lang="en-US" sz="1200" b="1" baseline="0" dirty="0" smtClean="0"/>
                        <a:t> purchase required for devices</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solidFill>
                            <a:schemeClr val="bg1"/>
                          </a:solidFill>
                        </a:rPr>
                        <a:t>Device Reporting</a:t>
                      </a: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algn="ct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solidFill>
                            <a:schemeClr val="bg1"/>
                          </a:solidFill>
                        </a:rPr>
                        <a:t>Max Storage (per Device)</a:t>
                      </a: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algn="ctr"/>
                      <a:r>
                        <a:rPr lang="en-US" sz="1200" b="1" dirty="0" smtClean="0"/>
                        <a:t>1 GB</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algn="ctr"/>
                      <a:r>
                        <a:rPr lang="en-US" sz="1200" b="1" dirty="0" smtClean="0">
                          <a:solidFill>
                            <a:srgbClr val="000000"/>
                          </a:solidFill>
                        </a:rPr>
                        <a:t>200GB</a:t>
                      </a:r>
                      <a:endParaRPr lang="en-US" sz="1200" b="1" dirty="0">
                        <a:solidFill>
                          <a:srgbClr val="000000"/>
                        </a:solidFill>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200" b="1" dirty="0" smtClean="0">
                          <a:solidFill>
                            <a:schemeClr val="bg1"/>
                          </a:solidFill>
                        </a:rPr>
                        <a:t>Daily Limit on Log Storage</a:t>
                      </a:r>
                      <a:br>
                        <a:rPr lang="en-US" sz="1200" b="1" dirty="0" smtClean="0">
                          <a:solidFill>
                            <a:schemeClr val="bg1"/>
                          </a:solidFill>
                        </a:rPr>
                      </a:br>
                      <a:r>
                        <a:rPr lang="en-US" sz="1200" b="1" dirty="0" smtClean="0">
                          <a:solidFill>
                            <a:schemeClr val="bg1"/>
                          </a:solidFill>
                        </a:rPr>
                        <a:t>(per Device)</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1" dirty="0" smtClean="0"/>
                        <a:t>100 MB</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1" dirty="0" smtClean="0">
                          <a:solidFill>
                            <a:srgbClr val="000000"/>
                          </a:solidFill>
                        </a:rPr>
                        <a:t>Unlimited</a:t>
                      </a:r>
                      <a:endParaRPr lang="en-US" sz="1200" b="1" dirty="0">
                        <a:solidFill>
                          <a:srgbClr val="000000"/>
                        </a:solidFill>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200" b="1" dirty="0" smtClean="0">
                          <a:solidFill>
                            <a:schemeClr val="bg1"/>
                          </a:solidFill>
                        </a:rPr>
                        <a:t>Generate Reports</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200" b="1" dirty="0" smtClean="0">
                          <a:solidFill>
                            <a:schemeClr val="bg1"/>
                          </a:solidFill>
                        </a:rPr>
                        <a:t>Schedule Reports</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1" smtClean="0">
                          <a:solidFill>
                            <a:srgbClr val="C00000"/>
                          </a:solidFill>
                          <a:latin typeface="Wingdings 2" charset="2"/>
                          <a:cs typeface="Wingdings 2" charset="2"/>
                        </a:rPr>
                        <a:t>X</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p>
                      <a:r>
                        <a:rPr lang="en-US" sz="1200" b="1" dirty="0" smtClean="0">
                          <a:solidFill>
                            <a:schemeClr val="bg1"/>
                          </a:solidFill>
                        </a:rPr>
                        <a:t>Customize</a:t>
                      </a:r>
                      <a:r>
                        <a:rPr lang="en-US" sz="1200" b="1" baseline="0" dirty="0" smtClean="0">
                          <a:solidFill>
                            <a:schemeClr val="bg1"/>
                          </a:solidFill>
                        </a:rPr>
                        <a:t> Reports</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C00000"/>
                          </a:solidFill>
                          <a:latin typeface="Wingdings 2" charset="2"/>
                          <a:cs typeface="Wingdings 2" charset="2"/>
                        </a:rPr>
                        <a:t>X</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bl>
          </a:graphicData>
        </a:graphic>
      </p:graphicFrame>
      <p:sp>
        <p:nvSpPr>
          <p:cNvPr id="9" name="Rectangle 8"/>
          <p:cNvSpPr/>
          <p:nvPr/>
        </p:nvSpPr>
        <p:spPr bwMode="auto">
          <a:xfrm>
            <a:off x="3838575" y="4105373"/>
            <a:ext cx="4343400" cy="711723"/>
          </a:xfrm>
          <a:prstGeom prst="rect">
            <a:avLst/>
          </a:prstGeom>
          <a:noFill/>
          <a:ln w="50800" cap="flat" cmpd="sng" algn="ctr">
            <a:solidFill>
              <a:schemeClr val="accent6">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Case: Small Business (Security Management)</a:t>
            </a:r>
            <a:endParaRPr lang="en-US" dirty="0"/>
          </a:p>
        </p:txBody>
      </p:sp>
      <p:sp>
        <p:nvSpPr>
          <p:cNvPr id="6" name="Text Placeholder 4"/>
          <p:cNvSpPr txBox="1">
            <a:spLocks/>
          </p:cNvSpPr>
          <p:nvPr/>
        </p:nvSpPr>
        <p:spPr>
          <a:xfrm>
            <a:off x="550719" y="1745671"/>
            <a:ext cx="3823855" cy="1316506"/>
          </a:xfrm>
          <a:prstGeom prst="rect">
            <a:avLst/>
          </a:prstGeom>
        </p:spPr>
        <p:txBody>
          <a:bodyPr/>
          <a:lstStyle>
            <a:lvl1pPr marL="173038" marR="0" indent="-173038" algn="l" defTabSz="914400" rtl="0" eaLnBrk="1" fontAlgn="base" latinLnBrk="0" hangingPunct="1">
              <a:lnSpc>
                <a:spcPct val="100000"/>
              </a:lnSpc>
              <a:spcBef>
                <a:spcPct val="20000"/>
              </a:spcBef>
              <a:spcAft>
                <a:spcPct val="0"/>
              </a:spcAft>
              <a:buClr>
                <a:srgbClr val="FF0000"/>
              </a:buClr>
              <a:buSzPct val="100000"/>
              <a:buFont typeface="Arial"/>
              <a:buChar char="•"/>
              <a:tabLst/>
              <a:defRPr sz="1800" b="0" i="0">
                <a:solidFill>
                  <a:schemeClr val="tx1"/>
                </a:solidFill>
                <a:latin typeface="+mn-lt"/>
                <a:ea typeface="+mn-ea"/>
                <a:cs typeface="Arial" panose="020B0604020202020204" pitchFamily="34" charset="0"/>
              </a:defRPr>
            </a:lvl1pPr>
            <a:lvl2pPr marL="463550" marR="0" indent="-176213" algn="l" defTabSz="914400" rtl="0" eaLnBrk="1" fontAlgn="base" latinLnBrk="0" hangingPunct="1">
              <a:lnSpc>
                <a:spcPct val="110000"/>
              </a:lnSpc>
              <a:spcBef>
                <a:spcPct val="20000"/>
              </a:spcBef>
              <a:spcAft>
                <a:spcPct val="0"/>
              </a:spcAft>
              <a:buClr>
                <a:srgbClr val="FF0000"/>
              </a:buClr>
              <a:buSzTx/>
              <a:buFont typeface="Lucida Grande"/>
              <a:buChar char="»"/>
              <a:tabLst/>
              <a:defRPr sz="1600" b="0" i="0">
                <a:solidFill>
                  <a:schemeClr val="tx1"/>
                </a:solidFill>
                <a:latin typeface="+mn-lt"/>
                <a:ea typeface="+mn-ea"/>
                <a:cs typeface="Arial" panose="020B0604020202020204" pitchFamily="34" charset="0"/>
              </a:defRPr>
            </a:lvl2pPr>
            <a:lvl3pPr marL="747713" marR="0" indent="-169863" algn="l" defTabSz="914400" rtl="0" eaLnBrk="1" fontAlgn="base" latinLnBrk="0" hangingPunct="1">
              <a:lnSpc>
                <a:spcPct val="110000"/>
              </a:lnSpc>
              <a:spcBef>
                <a:spcPct val="20000"/>
              </a:spcBef>
              <a:spcAft>
                <a:spcPct val="0"/>
              </a:spcAft>
              <a:buClr>
                <a:srgbClr val="FF0000"/>
              </a:buClr>
              <a:buSzTx/>
              <a:buFont typeface="Arial"/>
              <a:buChar char="•"/>
              <a:tabLst/>
              <a:defRPr sz="1400" b="0" i="0">
                <a:solidFill>
                  <a:schemeClr val="tx1"/>
                </a:solidFill>
                <a:latin typeface="+mn-lt"/>
                <a:ea typeface="+mn-ea"/>
                <a:cs typeface="Arial" panose="020B0604020202020204" pitchFamily="34" charset="0"/>
              </a:defRPr>
            </a:lvl3pPr>
            <a:lvl4pPr marL="1139825" marR="0" indent="-228600" algn="l" defTabSz="914400" rtl="0" eaLnBrk="1" fontAlgn="base" latinLnBrk="0" hangingPunct="1">
              <a:lnSpc>
                <a:spcPct val="110000"/>
              </a:lnSpc>
              <a:spcBef>
                <a:spcPct val="20000"/>
              </a:spcBef>
              <a:spcAft>
                <a:spcPct val="0"/>
              </a:spcAft>
              <a:buClr>
                <a:srgbClr val="FF0000"/>
              </a:buClr>
              <a:buSzTx/>
              <a:buFont typeface="Lucida Grande"/>
              <a:buChar char="»"/>
              <a:tabLst/>
              <a:defRPr sz="1400" b="0" i="0">
                <a:solidFill>
                  <a:schemeClr val="tx1"/>
                </a:solidFill>
                <a:latin typeface="+mn-lt"/>
                <a:ea typeface="+mn-ea"/>
                <a:cs typeface="Arial" panose="020B0604020202020204" pitchFamily="34" charset="0"/>
              </a:defRPr>
            </a:lvl4pPr>
            <a:lvl5pPr marL="1492250" marR="0" indent="-228600" algn="l" defTabSz="914400" rtl="0" eaLnBrk="1" fontAlgn="base" latinLnBrk="0" hangingPunct="1">
              <a:lnSpc>
                <a:spcPct val="110000"/>
              </a:lnSpc>
              <a:spcBef>
                <a:spcPct val="20000"/>
              </a:spcBef>
              <a:spcAft>
                <a:spcPct val="0"/>
              </a:spcAft>
              <a:buClr>
                <a:srgbClr val="FF0000"/>
              </a:buClr>
              <a:buSzTx/>
              <a:buFont typeface="Arial"/>
              <a:buChar char="•"/>
              <a:tabLst/>
              <a:defRPr sz="1400" b="0" i="0">
                <a:solidFill>
                  <a:schemeClr val="tx1"/>
                </a:solidFill>
                <a:latin typeface="+mn-lt"/>
                <a:ea typeface="+mn-ea"/>
                <a:cs typeface="Arial" panose="020B0604020202020204" pitchFamily="34" charset="0"/>
              </a:defRPr>
            </a:lvl5pPr>
            <a:lvl6pPr marL="19637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6pPr>
            <a:lvl7pPr marL="24209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7pPr>
            <a:lvl8pPr marL="28781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8pPr>
            <a:lvl9pPr marL="33353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9pPr>
          </a:lstStyle>
          <a:p>
            <a:pPr marL="173038" lvl="1" indent="-173038">
              <a:lnSpc>
                <a:spcPct val="95000"/>
              </a:lnSpc>
              <a:buSzPct val="100000"/>
              <a:buFont typeface="Wingdings" panose="05000000000000000000" pitchFamily="2" charset="2"/>
              <a:buChar char="§"/>
            </a:pPr>
            <a:r>
              <a:rPr lang="en-US" altLang="ja-JP" sz="1400" kern="0" dirty="0" smtClean="0">
                <a:solidFill>
                  <a:srgbClr val="1B232A"/>
                </a:solidFill>
                <a:latin typeface="Arial" panose="020B0604020202020204" pitchFamily="34" charset="0"/>
              </a:rPr>
              <a:t>Small, boutique handcrafted jewelry business with three stores</a:t>
            </a:r>
          </a:p>
          <a:p>
            <a:pPr marL="173038" lvl="1" indent="-173038">
              <a:lnSpc>
                <a:spcPct val="95000"/>
              </a:lnSpc>
              <a:buSzPct val="100000"/>
              <a:buFont typeface="Wingdings" panose="05000000000000000000" pitchFamily="2" charset="2"/>
              <a:buChar char="§"/>
            </a:pPr>
            <a:r>
              <a:rPr lang="en-US" altLang="ja-JP" sz="1400" kern="0" dirty="0" smtClean="0">
                <a:solidFill>
                  <a:srgbClr val="1B232A"/>
                </a:solidFill>
                <a:latin typeface="Arial" panose="020B0604020202020204" pitchFamily="34" charset="0"/>
              </a:rPr>
              <a:t>IT infrastructure managed by contractor</a:t>
            </a:r>
            <a:endParaRPr lang="en-US" altLang="ja-JP" sz="1400" kern="0" dirty="0">
              <a:solidFill>
                <a:srgbClr val="1B232A"/>
              </a:solidFill>
              <a:latin typeface="Arial" panose="020B0604020202020204" pitchFamily="34" charset="0"/>
            </a:endParaRPr>
          </a:p>
          <a:p>
            <a:pPr marL="173038" lvl="1" indent="-173038">
              <a:lnSpc>
                <a:spcPct val="95000"/>
              </a:lnSpc>
              <a:buSzPct val="100000"/>
              <a:buFont typeface="Wingdings" panose="05000000000000000000" pitchFamily="2" charset="2"/>
              <a:buChar char="§"/>
            </a:pPr>
            <a:r>
              <a:rPr lang="en-US" altLang="ja-JP" sz="1400" kern="0" dirty="0" smtClean="0">
                <a:solidFill>
                  <a:srgbClr val="1B232A"/>
                </a:solidFill>
                <a:latin typeface="Arial" panose="020B0604020202020204" pitchFamily="34" charset="0"/>
              </a:rPr>
              <a:t>Previously purchased FortiGates, but couldn’t  afford upfront cost of FortiManager</a:t>
            </a:r>
            <a:endParaRPr lang="en-US" altLang="ja-JP" sz="1400" kern="0" dirty="0">
              <a:solidFill>
                <a:srgbClr val="1B232A"/>
              </a:solidFill>
              <a:latin typeface="Arial" panose="020B0604020202020204" pitchFamily="34" charset="0"/>
            </a:endParaRPr>
          </a:p>
        </p:txBody>
      </p:sp>
      <p:sp>
        <p:nvSpPr>
          <p:cNvPr id="7" name="TextBox 6"/>
          <p:cNvSpPr txBox="1"/>
          <p:nvPr/>
        </p:nvSpPr>
        <p:spPr>
          <a:xfrm>
            <a:off x="557203" y="1290271"/>
            <a:ext cx="3682288" cy="430887"/>
          </a:xfrm>
          <a:prstGeom prst="rect">
            <a:avLst/>
          </a:prstGeom>
          <a:gradFill>
            <a:gsLst>
              <a:gs pos="0">
                <a:schemeClr val="accent6">
                  <a:lumMod val="75000"/>
                </a:schemeClr>
              </a:gs>
              <a:gs pos="100000">
                <a:schemeClr val="accent6">
                  <a:lumMod val="40000"/>
                  <a:lumOff val="60000"/>
                </a:schemeClr>
              </a:gs>
            </a:gsLst>
            <a:lin ang="2700000" scaled="1"/>
          </a:gradFill>
          <a:ln w="9525" cap="flat" cmpd="sng" algn="ctr">
            <a:noFill/>
            <a:prstDash val="solid"/>
          </a:ln>
          <a:effectLst>
            <a:outerShdw blurRad="50800" dist="38100" dir="5400000" algn="t" rotWithShape="0">
              <a:prstClr val="black">
                <a:alpha val="40000"/>
              </a:prstClr>
            </a:outerShdw>
          </a:effectLst>
        </p:spPr>
        <p:txBody>
          <a:bodyPr wrap="square" lIns="91440" tIns="0" rIns="0" bIns="0" rtlCol="0" anchor="ctr" anchorCtr="0"/>
          <a:lstStyle>
            <a:defPPr>
              <a:defRPr lang="en-US"/>
            </a:defPPr>
            <a:lvl1pPr marR="0" lvl="0" indent="0" eaLnBrk="0" fontAlgn="auto" hangingPunct="0">
              <a:lnSpc>
                <a:spcPct val="100000"/>
              </a:lnSpc>
              <a:spcBef>
                <a:spcPct val="20000"/>
              </a:spcBef>
              <a:spcAft>
                <a:spcPts val="0"/>
              </a:spcAft>
              <a:buClr>
                <a:srgbClr val="C00000"/>
              </a:buClr>
              <a:buSzPct val="150000"/>
              <a:buFontTx/>
              <a:buNone/>
              <a:tabLst/>
              <a:defRPr kumimoji="0" sz="1600" b="1" i="0" u="none" strike="noStrike" cap="none" spc="0" normalizeH="0" baseline="0">
                <a:ln>
                  <a:noFill/>
                </a:ln>
                <a:solidFill>
                  <a:schemeClr val="bg1"/>
                </a:solidFill>
                <a:effectLst/>
                <a:uLnTx/>
                <a:uFillTx/>
                <a:cs typeface="Arial" pitchFamily="34" charset="0"/>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dirty="0"/>
              <a:t>Organization and Challenge</a:t>
            </a:r>
          </a:p>
        </p:txBody>
      </p:sp>
      <p:sp>
        <p:nvSpPr>
          <p:cNvPr id="8" name="TextBox 7"/>
          <p:cNvSpPr txBox="1"/>
          <p:nvPr/>
        </p:nvSpPr>
        <p:spPr>
          <a:xfrm>
            <a:off x="557203" y="3130935"/>
            <a:ext cx="3682288" cy="430887"/>
          </a:xfrm>
          <a:prstGeom prst="rect">
            <a:avLst/>
          </a:prstGeom>
          <a:gradFill>
            <a:gsLst>
              <a:gs pos="0">
                <a:schemeClr val="accent6">
                  <a:lumMod val="75000"/>
                </a:schemeClr>
              </a:gs>
              <a:gs pos="100000">
                <a:schemeClr val="accent6">
                  <a:lumMod val="40000"/>
                  <a:lumOff val="60000"/>
                </a:schemeClr>
              </a:gs>
            </a:gsLst>
            <a:lin ang="2700000" scaled="1"/>
          </a:gradFill>
          <a:ln w="9525" cap="flat" cmpd="sng" algn="ctr">
            <a:noFill/>
            <a:prstDash val="solid"/>
          </a:ln>
          <a:effectLst>
            <a:outerShdw blurRad="50800" dist="38100" dir="5400000" algn="t" rotWithShape="0">
              <a:prstClr val="black">
                <a:alpha val="40000"/>
              </a:prstClr>
            </a:outerShdw>
          </a:effectLst>
        </p:spPr>
        <p:txBody>
          <a:bodyPr wrap="square" lIns="91440" tIns="0" rIns="0" bIns="0" rtlCol="0" anchor="ctr" anchorCtr="0"/>
          <a:lstStyle>
            <a:defPPr>
              <a:defRPr lang="en-US"/>
            </a:defPPr>
            <a:lvl1pPr marR="0" lvl="0" indent="0" eaLnBrk="0" fontAlgn="auto" hangingPunct="0">
              <a:lnSpc>
                <a:spcPct val="100000"/>
              </a:lnSpc>
              <a:spcBef>
                <a:spcPct val="20000"/>
              </a:spcBef>
              <a:spcAft>
                <a:spcPts val="0"/>
              </a:spcAft>
              <a:buClr>
                <a:srgbClr val="C00000"/>
              </a:buClr>
              <a:buSzPct val="150000"/>
              <a:buFontTx/>
              <a:buNone/>
              <a:tabLst/>
              <a:defRPr kumimoji="0" sz="1600" b="1" i="0" u="none" strike="noStrike" cap="none" spc="0" normalizeH="0" baseline="0">
                <a:ln>
                  <a:noFill/>
                </a:ln>
                <a:solidFill>
                  <a:schemeClr val="bg1"/>
                </a:solidFill>
                <a:effectLst/>
                <a:uLnTx/>
                <a:uFillTx/>
                <a:cs typeface="Arial" pitchFamily="34" charset="0"/>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dirty="0"/>
              <a:t>Why We Won</a:t>
            </a:r>
          </a:p>
        </p:txBody>
      </p:sp>
      <p:sp>
        <p:nvSpPr>
          <p:cNvPr id="9" name="TextBox 8"/>
          <p:cNvSpPr txBox="1"/>
          <p:nvPr/>
        </p:nvSpPr>
        <p:spPr>
          <a:xfrm>
            <a:off x="557203" y="5380892"/>
            <a:ext cx="3682288" cy="420628"/>
          </a:xfrm>
          <a:prstGeom prst="rect">
            <a:avLst/>
          </a:prstGeom>
          <a:gradFill>
            <a:gsLst>
              <a:gs pos="0">
                <a:schemeClr val="accent6">
                  <a:lumMod val="75000"/>
                </a:schemeClr>
              </a:gs>
              <a:gs pos="100000">
                <a:schemeClr val="accent6">
                  <a:lumMod val="40000"/>
                  <a:lumOff val="60000"/>
                </a:schemeClr>
              </a:gs>
            </a:gsLst>
            <a:lin ang="2700000" scaled="1"/>
          </a:gradFill>
          <a:ln w="9525" cap="flat" cmpd="sng" algn="ctr">
            <a:noFill/>
            <a:prstDash val="solid"/>
          </a:ln>
          <a:effectLst>
            <a:outerShdw blurRad="50800" dist="38100" dir="5400000" algn="t" rotWithShape="0">
              <a:prstClr val="black">
                <a:alpha val="40000"/>
              </a:prstClr>
            </a:outerShdw>
          </a:effectLst>
        </p:spPr>
        <p:txBody>
          <a:bodyPr wrap="square" lIns="91440" tIns="0" rIns="0" bIns="0" rtlCol="0" anchor="ctr" anchorCtr="0"/>
          <a:lstStyle>
            <a:defPPr>
              <a:defRPr lang="en-US"/>
            </a:defPPr>
            <a:lvl1pPr marR="0" lvl="0" indent="0" eaLnBrk="0" fontAlgn="auto" hangingPunct="0">
              <a:lnSpc>
                <a:spcPct val="100000"/>
              </a:lnSpc>
              <a:spcBef>
                <a:spcPct val="20000"/>
              </a:spcBef>
              <a:spcAft>
                <a:spcPts val="0"/>
              </a:spcAft>
              <a:buClr>
                <a:srgbClr val="C00000"/>
              </a:buClr>
              <a:buSzPct val="150000"/>
              <a:buFontTx/>
              <a:buNone/>
              <a:tabLst/>
              <a:defRPr kumimoji="0" sz="1600" b="1" i="0" u="none" strike="noStrike" cap="none" spc="0" normalizeH="0" baseline="0">
                <a:ln>
                  <a:noFill/>
                </a:ln>
                <a:solidFill>
                  <a:schemeClr val="bg1"/>
                </a:solidFill>
                <a:effectLst/>
                <a:uLnTx/>
                <a:uFillTx/>
                <a:cs typeface="Arial" pitchFamily="34" charset="0"/>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dirty="0"/>
              <a:t>What They Bought</a:t>
            </a:r>
          </a:p>
        </p:txBody>
      </p:sp>
      <p:sp>
        <p:nvSpPr>
          <p:cNvPr id="10" name="Text Placeholder 4"/>
          <p:cNvSpPr txBox="1">
            <a:spLocks/>
          </p:cNvSpPr>
          <p:nvPr/>
        </p:nvSpPr>
        <p:spPr>
          <a:xfrm>
            <a:off x="550719" y="3562633"/>
            <a:ext cx="3823855" cy="1229108"/>
          </a:xfrm>
          <a:prstGeom prst="rect">
            <a:avLst/>
          </a:prstGeom>
        </p:spPr>
        <p:txBody>
          <a:bodyPr/>
          <a:lstStyle>
            <a:lvl1pPr marL="173038" marR="0" indent="-173038" algn="l" defTabSz="914400" rtl="0" eaLnBrk="1" fontAlgn="base" latinLnBrk="0" hangingPunct="1">
              <a:lnSpc>
                <a:spcPct val="100000"/>
              </a:lnSpc>
              <a:spcBef>
                <a:spcPct val="20000"/>
              </a:spcBef>
              <a:spcAft>
                <a:spcPct val="0"/>
              </a:spcAft>
              <a:buClr>
                <a:srgbClr val="FF0000"/>
              </a:buClr>
              <a:buSzPct val="100000"/>
              <a:buFont typeface="Arial"/>
              <a:buChar char="•"/>
              <a:tabLst/>
              <a:defRPr sz="1800" b="0" i="0">
                <a:solidFill>
                  <a:schemeClr val="tx1"/>
                </a:solidFill>
                <a:latin typeface="+mn-lt"/>
                <a:ea typeface="+mn-ea"/>
                <a:cs typeface="Arial" panose="020B0604020202020204" pitchFamily="34" charset="0"/>
              </a:defRPr>
            </a:lvl1pPr>
            <a:lvl2pPr marL="463550" marR="0" indent="-176213" algn="l" defTabSz="914400" rtl="0" eaLnBrk="1" fontAlgn="base" latinLnBrk="0" hangingPunct="1">
              <a:lnSpc>
                <a:spcPct val="110000"/>
              </a:lnSpc>
              <a:spcBef>
                <a:spcPct val="20000"/>
              </a:spcBef>
              <a:spcAft>
                <a:spcPct val="0"/>
              </a:spcAft>
              <a:buClr>
                <a:srgbClr val="FF0000"/>
              </a:buClr>
              <a:buSzTx/>
              <a:buFont typeface="Lucida Grande"/>
              <a:buChar char="»"/>
              <a:tabLst/>
              <a:defRPr sz="1600" b="0" i="0">
                <a:solidFill>
                  <a:schemeClr val="tx1"/>
                </a:solidFill>
                <a:latin typeface="+mn-lt"/>
                <a:ea typeface="+mn-ea"/>
                <a:cs typeface="Arial" panose="020B0604020202020204" pitchFamily="34" charset="0"/>
              </a:defRPr>
            </a:lvl2pPr>
            <a:lvl3pPr marL="747713" marR="0" indent="-169863" algn="l" defTabSz="914400" rtl="0" eaLnBrk="1" fontAlgn="base" latinLnBrk="0" hangingPunct="1">
              <a:lnSpc>
                <a:spcPct val="110000"/>
              </a:lnSpc>
              <a:spcBef>
                <a:spcPct val="20000"/>
              </a:spcBef>
              <a:spcAft>
                <a:spcPct val="0"/>
              </a:spcAft>
              <a:buClr>
                <a:srgbClr val="FF0000"/>
              </a:buClr>
              <a:buSzTx/>
              <a:buFont typeface="Arial"/>
              <a:buChar char="•"/>
              <a:tabLst/>
              <a:defRPr sz="1400" b="0" i="0">
                <a:solidFill>
                  <a:schemeClr val="tx1"/>
                </a:solidFill>
                <a:latin typeface="+mn-lt"/>
                <a:ea typeface="+mn-ea"/>
                <a:cs typeface="Arial" panose="020B0604020202020204" pitchFamily="34" charset="0"/>
              </a:defRPr>
            </a:lvl3pPr>
            <a:lvl4pPr marL="1139825" marR="0" indent="-228600" algn="l" defTabSz="914400" rtl="0" eaLnBrk="1" fontAlgn="base" latinLnBrk="0" hangingPunct="1">
              <a:lnSpc>
                <a:spcPct val="110000"/>
              </a:lnSpc>
              <a:spcBef>
                <a:spcPct val="20000"/>
              </a:spcBef>
              <a:spcAft>
                <a:spcPct val="0"/>
              </a:spcAft>
              <a:buClr>
                <a:srgbClr val="FF0000"/>
              </a:buClr>
              <a:buSzTx/>
              <a:buFont typeface="Lucida Grande"/>
              <a:buChar char="»"/>
              <a:tabLst/>
              <a:defRPr sz="1400" b="0" i="0">
                <a:solidFill>
                  <a:schemeClr val="tx1"/>
                </a:solidFill>
                <a:latin typeface="+mn-lt"/>
                <a:ea typeface="+mn-ea"/>
                <a:cs typeface="Arial" panose="020B0604020202020204" pitchFamily="34" charset="0"/>
              </a:defRPr>
            </a:lvl4pPr>
            <a:lvl5pPr marL="1492250" marR="0" indent="-228600" algn="l" defTabSz="914400" rtl="0" eaLnBrk="1" fontAlgn="base" latinLnBrk="0" hangingPunct="1">
              <a:lnSpc>
                <a:spcPct val="110000"/>
              </a:lnSpc>
              <a:spcBef>
                <a:spcPct val="20000"/>
              </a:spcBef>
              <a:spcAft>
                <a:spcPct val="0"/>
              </a:spcAft>
              <a:buClr>
                <a:srgbClr val="FF0000"/>
              </a:buClr>
              <a:buSzTx/>
              <a:buFont typeface="Arial"/>
              <a:buChar char="•"/>
              <a:tabLst/>
              <a:defRPr sz="1400" b="0" i="0">
                <a:solidFill>
                  <a:schemeClr val="tx1"/>
                </a:solidFill>
                <a:latin typeface="+mn-lt"/>
                <a:ea typeface="+mn-ea"/>
                <a:cs typeface="Arial" panose="020B0604020202020204" pitchFamily="34" charset="0"/>
              </a:defRPr>
            </a:lvl5pPr>
            <a:lvl6pPr marL="19637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6pPr>
            <a:lvl7pPr marL="24209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7pPr>
            <a:lvl8pPr marL="28781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8pPr>
            <a:lvl9pPr marL="33353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9pPr>
          </a:lstStyle>
          <a:p>
            <a:pPr marL="173038" lvl="1" indent="-173038">
              <a:lnSpc>
                <a:spcPct val="95000"/>
              </a:lnSpc>
              <a:buSzPct val="100000"/>
              <a:buFont typeface="Wingdings" panose="05000000000000000000" pitchFamily="2" charset="2"/>
              <a:buChar char="§"/>
            </a:pPr>
            <a:r>
              <a:rPr lang="en-US" altLang="ja-JP" sz="1400" kern="0" dirty="0" smtClean="0">
                <a:latin typeface="Arial" panose="020B0604020202020204" pitchFamily="34" charset="0"/>
              </a:rPr>
              <a:t>FortiCloud service filled a substantive management need and was an OPEX cost</a:t>
            </a:r>
            <a:endParaRPr lang="en-US" altLang="ja-JP" sz="1400" kern="0" dirty="0">
              <a:latin typeface="Arial" panose="020B0604020202020204" pitchFamily="34" charset="0"/>
            </a:endParaRPr>
          </a:p>
          <a:p>
            <a:pPr marL="173038" lvl="1" indent="-173038">
              <a:lnSpc>
                <a:spcPct val="95000"/>
              </a:lnSpc>
              <a:buSzPct val="100000"/>
              <a:buFont typeface="Wingdings" panose="05000000000000000000" pitchFamily="2" charset="2"/>
              <a:buChar char="§"/>
            </a:pPr>
            <a:r>
              <a:rPr lang="en-US" altLang="ja-JP" sz="1400" kern="0" dirty="0" smtClean="0">
                <a:latin typeface="Arial" panose="020B0604020202020204" pitchFamily="34" charset="0"/>
              </a:rPr>
              <a:t>External IT contractor just wanted a </a:t>
            </a:r>
            <a:r>
              <a:rPr lang="en-US" altLang="ja-JP" sz="1400" kern="0" dirty="0">
                <a:latin typeface="Arial" panose="020B0604020202020204" pitchFamily="34" charset="0"/>
              </a:rPr>
              <a:t>simple, consolidated management console</a:t>
            </a:r>
          </a:p>
          <a:p>
            <a:pPr marL="173038" lvl="1" indent="-173038">
              <a:lnSpc>
                <a:spcPct val="95000"/>
              </a:lnSpc>
              <a:buSzPct val="100000"/>
              <a:buFont typeface="Wingdings" panose="05000000000000000000" pitchFamily="2" charset="2"/>
              <a:buChar char="§"/>
            </a:pPr>
            <a:r>
              <a:rPr lang="en-US" altLang="ja-JP" sz="1400" kern="0" dirty="0" smtClean="0">
                <a:latin typeface="Arial" panose="020B0604020202020204" pitchFamily="34" charset="0"/>
              </a:rPr>
              <a:t>Potential to utilize on-premise FortiManager if fledgling business continues to grow and additional features are necessary</a:t>
            </a:r>
            <a:endParaRPr lang="en-US" altLang="ja-JP" sz="1400" kern="0" dirty="0">
              <a:latin typeface="Arial" panose="020B0604020202020204" pitchFamily="34" charset="0"/>
            </a:endParaRPr>
          </a:p>
        </p:txBody>
      </p:sp>
      <p:sp>
        <p:nvSpPr>
          <p:cNvPr id="11" name="Text Placeholder 4"/>
          <p:cNvSpPr txBox="1">
            <a:spLocks/>
          </p:cNvSpPr>
          <p:nvPr/>
        </p:nvSpPr>
        <p:spPr>
          <a:xfrm>
            <a:off x="550719" y="5806499"/>
            <a:ext cx="3823855" cy="597045"/>
          </a:xfrm>
          <a:prstGeom prst="rect">
            <a:avLst/>
          </a:prstGeom>
        </p:spPr>
        <p:txBody>
          <a:bodyPr/>
          <a:lstStyle>
            <a:lvl1pPr marL="173038" marR="0" indent="-173038" algn="l" defTabSz="914400" rtl="0" eaLnBrk="1" fontAlgn="base" latinLnBrk="0" hangingPunct="1">
              <a:lnSpc>
                <a:spcPct val="100000"/>
              </a:lnSpc>
              <a:spcBef>
                <a:spcPct val="20000"/>
              </a:spcBef>
              <a:spcAft>
                <a:spcPct val="0"/>
              </a:spcAft>
              <a:buClr>
                <a:srgbClr val="FF0000"/>
              </a:buClr>
              <a:buSzPct val="100000"/>
              <a:buFont typeface="Arial"/>
              <a:buChar char="•"/>
              <a:tabLst/>
              <a:defRPr sz="1800" b="0" i="0">
                <a:solidFill>
                  <a:schemeClr val="tx1"/>
                </a:solidFill>
                <a:latin typeface="+mn-lt"/>
                <a:ea typeface="+mn-ea"/>
                <a:cs typeface="Arial" panose="020B0604020202020204" pitchFamily="34" charset="0"/>
              </a:defRPr>
            </a:lvl1pPr>
            <a:lvl2pPr marL="463550" marR="0" indent="-176213" algn="l" defTabSz="914400" rtl="0" eaLnBrk="1" fontAlgn="base" latinLnBrk="0" hangingPunct="1">
              <a:lnSpc>
                <a:spcPct val="110000"/>
              </a:lnSpc>
              <a:spcBef>
                <a:spcPct val="20000"/>
              </a:spcBef>
              <a:spcAft>
                <a:spcPct val="0"/>
              </a:spcAft>
              <a:buClr>
                <a:srgbClr val="FF0000"/>
              </a:buClr>
              <a:buSzTx/>
              <a:buFont typeface="Lucida Grande"/>
              <a:buChar char="»"/>
              <a:tabLst/>
              <a:defRPr sz="1600" b="0" i="0">
                <a:solidFill>
                  <a:schemeClr val="tx1"/>
                </a:solidFill>
                <a:latin typeface="+mn-lt"/>
                <a:ea typeface="+mn-ea"/>
                <a:cs typeface="Arial" panose="020B0604020202020204" pitchFamily="34" charset="0"/>
              </a:defRPr>
            </a:lvl2pPr>
            <a:lvl3pPr marL="747713" marR="0" indent="-169863" algn="l" defTabSz="914400" rtl="0" eaLnBrk="1" fontAlgn="base" latinLnBrk="0" hangingPunct="1">
              <a:lnSpc>
                <a:spcPct val="110000"/>
              </a:lnSpc>
              <a:spcBef>
                <a:spcPct val="20000"/>
              </a:spcBef>
              <a:spcAft>
                <a:spcPct val="0"/>
              </a:spcAft>
              <a:buClr>
                <a:srgbClr val="FF0000"/>
              </a:buClr>
              <a:buSzTx/>
              <a:buFont typeface="Arial"/>
              <a:buChar char="•"/>
              <a:tabLst/>
              <a:defRPr sz="1400" b="0" i="0">
                <a:solidFill>
                  <a:schemeClr val="tx1"/>
                </a:solidFill>
                <a:latin typeface="+mn-lt"/>
                <a:ea typeface="+mn-ea"/>
                <a:cs typeface="Arial" panose="020B0604020202020204" pitchFamily="34" charset="0"/>
              </a:defRPr>
            </a:lvl3pPr>
            <a:lvl4pPr marL="1139825" marR="0" indent="-228600" algn="l" defTabSz="914400" rtl="0" eaLnBrk="1" fontAlgn="base" latinLnBrk="0" hangingPunct="1">
              <a:lnSpc>
                <a:spcPct val="110000"/>
              </a:lnSpc>
              <a:spcBef>
                <a:spcPct val="20000"/>
              </a:spcBef>
              <a:spcAft>
                <a:spcPct val="0"/>
              </a:spcAft>
              <a:buClr>
                <a:srgbClr val="FF0000"/>
              </a:buClr>
              <a:buSzTx/>
              <a:buFont typeface="Lucida Grande"/>
              <a:buChar char="»"/>
              <a:tabLst/>
              <a:defRPr sz="1400" b="0" i="0">
                <a:solidFill>
                  <a:schemeClr val="tx1"/>
                </a:solidFill>
                <a:latin typeface="+mn-lt"/>
                <a:ea typeface="+mn-ea"/>
                <a:cs typeface="Arial" panose="020B0604020202020204" pitchFamily="34" charset="0"/>
              </a:defRPr>
            </a:lvl4pPr>
            <a:lvl5pPr marL="1492250" marR="0" indent="-228600" algn="l" defTabSz="914400" rtl="0" eaLnBrk="1" fontAlgn="base" latinLnBrk="0" hangingPunct="1">
              <a:lnSpc>
                <a:spcPct val="110000"/>
              </a:lnSpc>
              <a:spcBef>
                <a:spcPct val="20000"/>
              </a:spcBef>
              <a:spcAft>
                <a:spcPct val="0"/>
              </a:spcAft>
              <a:buClr>
                <a:srgbClr val="FF0000"/>
              </a:buClr>
              <a:buSzTx/>
              <a:buFont typeface="Arial"/>
              <a:buChar char="•"/>
              <a:tabLst/>
              <a:defRPr sz="1400" b="0" i="0">
                <a:solidFill>
                  <a:schemeClr val="tx1"/>
                </a:solidFill>
                <a:latin typeface="+mn-lt"/>
                <a:ea typeface="+mn-ea"/>
                <a:cs typeface="Arial" panose="020B0604020202020204" pitchFamily="34" charset="0"/>
              </a:defRPr>
            </a:lvl5pPr>
            <a:lvl6pPr marL="19637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6pPr>
            <a:lvl7pPr marL="24209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7pPr>
            <a:lvl8pPr marL="28781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8pPr>
            <a:lvl9pPr marL="33353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9pPr>
          </a:lstStyle>
          <a:p>
            <a:pPr marL="173038" lvl="1" indent="-173038">
              <a:lnSpc>
                <a:spcPct val="95000"/>
              </a:lnSpc>
              <a:buSzPct val="100000"/>
              <a:buFont typeface="Wingdings" panose="05000000000000000000" pitchFamily="2" charset="2"/>
              <a:buChar char="§"/>
            </a:pPr>
            <a:r>
              <a:rPr lang="en-US" altLang="ja-JP" sz="1400" kern="0" dirty="0" smtClean="0">
                <a:latin typeface="Arial" panose="020B0604020202020204" pitchFamily="34" charset="0"/>
              </a:rPr>
              <a:t>FortiCloud (200GB subscription), </a:t>
            </a:r>
            <a:br>
              <a:rPr lang="en-US" altLang="ja-JP" sz="1400" kern="0" dirty="0" smtClean="0">
                <a:latin typeface="Arial" panose="020B0604020202020204" pitchFamily="34" charset="0"/>
              </a:rPr>
            </a:br>
            <a:r>
              <a:rPr lang="en-US" altLang="ja-JP" sz="1400" kern="0" dirty="0" smtClean="0">
                <a:latin typeface="Arial" panose="020B0604020202020204" pitchFamily="34" charset="0"/>
              </a:rPr>
              <a:t>FortiGates</a:t>
            </a:r>
            <a:endParaRPr lang="en-US" altLang="ja-JP" sz="1400" kern="0" dirty="0">
              <a:latin typeface="Arial" panose="020B0604020202020204" pitchFamily="34" charset="0"/>
            </a:endParaRPr>
          </a:p>
        </p:txBody>
      </p:sp>
      <p:pic>
        <p:nvPicPr>
          <p:cNvPr id="13" name="Picture 12" descr="Small_Business.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526509" y="3079998"/>
            <a:ext cx="1301413" cy="833692"/>
          </a:xfrm>
          <a:prstGeom prst="rect">
            <a:avLst/>
          </a:prstGeom>
        </p:spPr>
      </p:pic>
      <p:cxnSp>
        <p:nvCxnSpPr>
          <p:cNvPr id="26" name="Straight Connector 25"/>
          <p:cNvCxnSpPr>
            <a:stCxn id="13" idx="3"/>
            <a:endCxn id="19" idx="1"/>
          </p:cNvCxnSpPr>
          <p:nvPr/>
        </p:nvCxnSpPr>
        <p:spPr bwMode="auto">
          <a:xfrm flipV="1">
            <a:off x="5827922" y="3265054"/>
            <a:ext cx="1539019" cy="231790"/>
          </a:xfrm>
          <a:prstGeom prst="line">
            <a:avLst/>
          </a:prstGeom>
          <a:solidFill>
            <a:schemeClr val="accent2">
              <a:alpha val="42000"/>
            </a:schemeClr>
          </a:solidFill>
          <a:ln w="31750" cap="flat" cmpd="sng" algn="ctr">
            <a:solidFill>
              <a:schemeClr val="accent3">
                <a:lumMod val="75000"/>
              </a:schemeClr>
            </a:solidFill>
            <a:prstDash val="sysDot"/>
            <a:round/>
            <a:headEnd type="none" w="med" len="med"/>
            <a:tailEnd type="none" w="med" len="med"/>
          </a:ln>
          <a:effectLst/>
        </p:spPr>
      </p:cxnSp>
      <p:cxnSp>
        <p:nvCxnSpPr>
          <p:cNvPr id="30" name="Straight Connector 29"/>
          <p:cNvCxnSpPr/>
          <p:nvPr/>
        </p:nvCxnSpPr>
        <p:spPr bwMode="auto">
          <a:xfrm flipV="1">
            <a:off x="6627043" y="3582186"/>
            <a:ext cx="801279" cy="772998"/>
          </a:xfrm>
          <a:prstGeom prst="line">
            <a:avLst/>
          </a:prstGeom>
          <a:solidFill>
            <a:schemeClr val="accent2">
              <a:alpha val="42000"/>
            </a:schemeClr>
          </a:solidFill>
          <a:ln w="31750" cap="flat" cmpd="sng" algn="ctr">
            <a:solidFill>
              <a:schemeClr val="accent3">
                <a:lumMod val="75000"/>
              </a:schemeClr>
            </a:solidFill>
            <a:prstDash val="sysDot"/>
            <a:round/>
            <a:headEnd type="none" w="med" len="med"/>
            <a:tailEnd type="none" w="med" len="med"/>
          </a:ln>
          <a:effectLst/>
        </p:spPr>
      </p:cxnSp>
      <p:cxnSp>
        <p:nvCxnSpPr>
          <p:cNvPr id="31" name="Straight Connector 30"/>
          <p:cNvCxnSpPr>
            <a:endCxn id="17" idx="3"/>
          </p:cNvCxnSpPr>
          <p:nvPr/>
        </p:nvCxnSpPr>
        <p:spPr bwMode="auto">
          <a:xfrm flipH="1" flipV="1">
            <a:off x="7606414" y="3741106"/>
            <a:ext cx="67005" cy="1537904"/>
          </a:xfrm>
          <a:prstGeom prst="line">
            <a:avLst/>
          </a:prstGeom>
          <a:solidFill>
            <a:schemeClr val="accent2">
              <a:alpha val="42000"/>
            </a:schemeClr>
          </a:solidFill>
          <a:ln w="31750" cap="flat" cmpd="sng" algn="ctr">
            <a:solidFill>
              <a:schemeClr val="accent3">
                <a:lumMod val="75000"/>
              </a:schemeClr>
            </a:solidFill>
            <a:prstDash val="sysDot"/>
            <a:round/>
            <a:headEnd type="none" w="med" len="med"/>
            <a:tailEnd type="none" w="med" len="med"/>
          </a:ln>
          <a:effectLst/>
        </p:spPr>
      </p:cxnSp>
      <p:pic>
        <p:nvPicPr>
          <p:cNvPr id="15" name="Picture 14" descr="Small_Business.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469189" y="4201786"/>
            <a:ext cx="1301413" cy="833692"/>
          </a:xfrm>
          <a:prstGeom prst="rect">
            <a:avLst/>
          </a:prstGeom>
        </p:spPr>
      </p:pic>
      <p:sp>
        <p:nvSpPr>
          <p:cNvPr id="17" name="Cloud 16"/>
          <p:cNvSpPr/>
          <p:nvPr/>
        </p:nvSpPr>
        <p:spPr bwMode="auto">
          <a:xfrm rot="11178384">
            <a:off x="6654450" y="2538336"/>
            <a:ext cx="2028388" cy="1279346"/>
          </a:xfrm>
          <a:prstGeom prst="cloud">
            <a:avLst/>
          </a:prstGeom>
          <a:gradFill flip="none" rotWithShape="1">
            <a:gsLst>
              <a:gs pos="0">
                <a:srgbClr val="A5ACB0"/>
              </a:gs>
              <a:gs pos="100000">
                <a:srgbClr val="FFFFFF"/>
              </a:gs>
            </a:gsLst>
            <a:lin ang="5400000" scaled="0"/>
            <a:tileRect/>
          </a:gradFill>
          <a:ln w="9525" cap="flat" cmpd="sng" algn="ctr">
            <a:solidFill>
              <a:schemeClr val="bg1">
                <a:lumMod val="50000"/>
                <a:alpha val="38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defPPr>
              <a:defRPr lang="en-US"/>
            </a:defPPr>
            <a:lvl1pPr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effectLst/>
              <a:latin typeface="Arial" charset="0"/>
            </a:endParaRPr>
          </a:p>
        </p:txBody>
      </p:sp>
      <p:sp>
        <p:nvSpPr>
          <p:cNvPr id="18" name="TextBox 17"/>
          <p:cNvSpPr txBox="1"/>
          <p:nvPr/>
        </p:nvSpPr>
        <p:spPr>
          <a:xfrm>
            <a:off x="7195805" y="2698301"/>
            <a:ext cx="965329" cy="276999"/>
          </a:xfrm>
          <a:prstGeom prst="rect">
            <a:avLst/>
          </a:prstGeom>
          <a:noFill/>
        </p:spPr>
        <p:txBody>
          <a:bodyPr wrap="none" rtlCol="0">
            <a:spAutoFit/>
          </a:bodyPr>
          <a:lstStyle/>
          <a:p>
            <a:r>
              <a:rPr lang="en-US" sz="1200" b="1" dirty="0" smtClean="0">
                <a:solidFill>
                  <a:srgbClr val="404040"/>
                </a:solidFill>
                <a:latin typeface="Helvetica 55 Roman"/>
                <a:cs typeface="Helvetica 55 Roman"/>
              </a:rPr>
              <a:t>FortiCloud</a:t>
            </a:r>
          </a:p>
        </p:txBody>
      </p:sp>
      <p:pic>
        <p:nvPicPr>
          <p:cNvPr id="19" name="Picture 18"/>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366941" y="2956278"/>
            <a:ext cx="617552" cy="617552"/>
          </a:xfrm>
          <a:prstGeom prst="rect">
            <a:avLst/>
          </a:prstGeom>
        </p:spPr>
      </p:pic>
      <p:pic>
        <p:nvPicPr>
          <p:cNvPr id="16" name="Picture 15" descr="Small_Business.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007329" y="5080052"/>
            <a:ext cx="1301413" cy="833692"/>
          </a:xfrm>
          <a:prstGeom prst="rect">
            <a:avLst/>
          </a:prstGeom>
        </p:spPr>
      </p:pic>
      <p:pic>
        <p:nvPicPr>
          <p:cNvPr id="39" name="Picture 38" descr="gem.png"/>
          <p:cNvPicPr>
            <a:picLocks noChangeAspect="1"/>
          </p:cNvPicPr>
          <p:nvPr/>
        </p:nvPicPr>
        <p:blipFill>
          <a:blip r:embed="rId5" cstate="print">
            <a:duotone>
              <a:schemeClr val="accent6">
                <a:shade val="45000"/>
                <a:satMod val="135000"/>
              </a:schemeClr>
              <a:prstClr val="white"/>
            </a:duotone>
          </a:blip>
          <a:stretch>
            <a:fillRect/>
          </a:stretch>
        </p:blipFill>
        <p:spPr>
          <a:xfrm>
            <a:off x="5212238" y="3579044"/>
            <a:ext cx="225458" cy="225458"/>
          </a:xfrm>
          <a:prstGeom prst="rect">
            <a:avLst/>
          </a:prstGeom>
        </p:spPr>
      </p:pic>
      <p:pic>
        <p:nvPicPr>
          <p:cNvPr id="41" name="Picture 40" descr="gem.png"/>
          <p:cNvPicPr>
            <a:picLocks noChangeAspect="1"/>
          </p:cNvPicPr>
          <p:nvPr/>
        </p:nvPicPr>
        <p:blipFill>
          <a:blip r:embed="rId5" cstate="print">
            <a:duotone>
              <a:schemeClr val="accent6">
                <a:shade val="45000"/>
                <a:satMod val="135000"/>
              </a:schemeClr>
              <a:prstClr val="white"/>
            </a:duotone>
          </a:blip>
          <a:stretch>
            <a:fillRect/>
          </a:stretch>
        </p:blipFill>
        <p:spPr>
          <a:xfrm>
            <a:off x="6137636" y="4702405"/>
            <a:ext cx="225458" cy="225458"/>
          </a:xfrm>
          <a:prstGeom prst="rect">
            <a:avLst/>
          </a:prstGeom>
        </p:spPr>
      </p:pic>
      <p:pic>
        <p:nvPicPr>
          <p:cNvPr id="42" name="Picture 41" descr="gem.png"/>
          <p:cNvPicPr>
            <a:picLocks noChangeAspect="1"/>
          </p:cNvPicPr>
          <p:nvPr/>
        </p:nvPicPr>
        <p:blipFill>
          <a:blip r:embed="rId5" cstate="print">
            <a:duotone>
              <a:schemeClr val="accent6">
                <a:shade val="45000"/>
                <a:satMod val="135000"/>
              </a:schemeClr>
              <a:prstClr val="white"/>
            </a:duotone>
          </a:blip>
          <a:stretch>
            <a:fillRect/>
          </a:stretch>
        </p:blipFill>
        <p:spPr>
          <a:xfrm>
            <a:off x="7685204" y="5590095"/>
            <a:ext cx="225458" cy="225458"/>
          </a:xfrm>
          <a:prstGeom prst="rect">
            <a:avLst/>
          </a:prstGeom>
        </p:spPr>
      </p:pic>
      <p:sp>
        <p:nvSpPr>
          <p:cNvPr id="44" name="TextBox 43"/>
          <p:cNvSpPr txBox="1"/>
          <p:nvPr/>
        </p:nvSpPr>
        <p:spPr>
          <a:xfrm>
            <a:off x="4642697" y="3901125"/>
            <a:ext cx="1001300" cy="276999"/>
          </a:xfrm>
          <a:prstGeom prst="rect">
            <a:avLst/>
          </a:prstGeom>
          <a:noFill/>
        </p:spPr>
        <p:txBody>
          <a:bodyPr wrap="none" rtlCol="0">
            <a:spAutoFit/>
          </a:bodyPr>
          <a:lstStyle/>
          <a:p>
            <a:r>
              <a:rPr lang="en-US" sz="1200" b="1" dirty="0" smtClean="0">
                <a:solidFill>
                  <a:srgbClr val="404040"/>
                </a:solidFill>
                <a:latin typeface="Helvetica 55 Roman"/>
                <a:cs typeface="Helvetica 55 Roman"/>
              </a:rPr>
              <a:t>Boutique A</a:t>
            </a:r>
          </a:p>
        </p:txBody>
      </p:sp>
      <p:sp>
        <p:nvSpPr>
          <p:cNvPr id="45" name="TextBox 44"/>
          <p:cNvSpPr txBox="1"/>
          <p:nvPr/>
        </p:nvSpPr>
        <p:spPr>
          <a:xfrm>
            <a:off x="7803587" y="2147689"/>
            <a:ext cx="837089" cy="400110"/>
          </a:xfrm>
          <a:prstGeom prst="rect">
            <a:avLst/>
          </a:prstGeom>
          <a:noFill/>
        </p:spPr>
        <p:txBody>
          <a:bodyPr wrap="none" rtlCol="0">
            <a:spAutoFit/>
          </a:bodyPr>
          <a:lstStyle/>
          <a:p>
            <a:r>
              <a:rPr lang="en-US" sz="1000" dirty="0" smtClean="0">
                <a:solidFill>
                  <a:srgbClr val="404040"/>
                </a:solidFill>
                <a:latin typeface="Helvetica 55 Roman"/>
                <a:cs typeface="Helvetica 55 Roman"/>
              </a:rPr>
              <a:t>External IT </a:t>
            </a:r>
            <a:br>
              <a:rPr lang="en-US" sz="1000" dirty="0" smtClean="0">
                <a:solidFill>
                  <a:srgbClr val="404040"/>
                </a:solidFill>
                <a:latin typeface="Helvetica 55 Roman"/>
                <a:cs typeface="Helvetica 55 Roman"/>
              </a:rPr>
            </a:br>
            <a:r>
              <a:rPr lang="en-US" sz="1000" dirty="0" smtClean="0">
                <a:solidFill>
                  <a:srgbClr val="404040"/>
                </a:solidFill>
                <a:latin typeface="Helvetica 55 Roman"/>
                <a:cs typeface="Helvetica 55 Roman"/>
              </a:rPr>
              <a:t>Contractor</a:t>
            </a:r>
          </a:p>
        </p:txBody>
      </p:sp>
      <p:pic>
        <p:nvPicPr>
          <p:cNvPr id="46" name="Picture 45" descr="47732.User-ExcutiveBusiness-4.png"/>
          <p:cNvPicPr>
            <a:picLocks noChangeAspect="1"/>
          </p:cNvPicPr>
          <p:nvPr/>
        </p:nvPicPr>
        <p:blipFill>
          <a:blip r:embed="rId6" cstate="print"/>
          <a:stretch>
            <a:fillRect/>
          </a:stretch>
        </p:blipFill>
        <p:spPr>
          <a:xfrm flipH="1">
            <a:off x="7966386" y="1740178"/>
            <a:ext cx="408986" cy="465695"/>
          </a:xfrm>
          <a:prstGeom prst="rect">
            <a:avLst/>
          </a:prstGeom>
        </p:spPr>
      </p:pic>
      <p:sp>
        <p:nvSpPr>
          <p:cNvPr id="47" name="TextBox 46"/>
          <p:cNvSpPr txBox="1"/>
          <p:nvPr/>
        </p:nvSpPr>
        <p:spPr>
          <a:xfrm>
            <a:off x="5558668" y="5033912"/>
            <a:ext cx="1001300" cy="276999"/>
          </a:xfrm>
          <a:prstGeom prst="rect">
            <a:avLst/>
          </a:prstGeom>
          <a:noFill/>
        </p:spPr>
        <p:txBody>
          <a:bodyPr wrap="none" rtlCol="0">
            <a:spAutoFit/>
          </a:bodyPr>
          <a:lstStyle/>
          <a:p>
            <a:r>
              <a:rPr lang="en-US" sz="1200" b="1" dirty="0" smtClean="0">
                <a:solidFill>
                  <a:srgbClr val="404040"/>
                </a:solidFill>
                <a:latin typeface="Helvetica 55 Roman"/>
                <a:cs typeface="Helvetica 55 Roman"/>
              </a:rPr>
              <a:t>Boutique B</a:t>
            </a:r>
          </a:p>
        </p:txBody>
      </p:sp>
      <p:sp>
        <p:nvSpPr>
          <p:cNvPr id="48" name="TextBox 47"/>
          <p:cNvSpPr txBox="1"/>
          <p:nvPr/>
        </p:nvSpPr>
        <p:spPr>
          <a:xfrm>
            <a:off x="7134515" y="5902750"/>
            <a:ext cx="1001300" cy="276999"/>
          </a:xfrm>
          <a:prstGeom prst="rect">
            <a:avLst/>
          </a:prstGeom>
          <a:noFill/>
        </p:spPr>
        <p:txBody>
          <a:bodyPr wrap="none" rtlCol="0">
            <a:spAutoFit/>
          </a:bodyPr>
          <a:lstStyle/>
          <a:p>
            <a:r>
              <a:rPr lang="en-US" sz="1200" b="1" dirty="0" smtClean="0">
                <a:solidFill>
                  <a:srgbClr val="404040"/>
                </a:solidFill>
                <a:latin typeface="Helvetica 55 Roman"/>
                <a:cs typeface="Helvetica 55 Roman"/>
              </a:rPr>
              <a:t>Boutique C</a:t>
            </a:r>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Chord 133"/>
          <p:cNvSpPr/>
          <p:nvPr/>
        </p:nvSpPr>
        <p:spPr bwMode="invGray">
          <a:xfrm rot="16200000">
            <a:off x="4382827" y="-1382705"/>
            <a:ext cx="4392312" cy="4591019"/>
          </a:xfrm>
          <a:prstGeom prst="chord">
            <a:avLst>
              <a:gd name="adj1" fmla="val 5391550"/>
              <a:gd name="adj2" fmla="val 16200000"/>
            </a:avLst>
          </a:prstGeom>
          <a:solidFill>
            <a:schemeClr val="bg2">
              <a:lumMod val="90000"/>
              <a:alpha val="42000"/>
            </a:schemeClr>
          </a:solidFill>
          <a:ln w="9525">
            <a:solidFill>
              <a:schemeClr val="accent3">
                <a:lumMod val="75000"/>
              </a:schemeClr>
            </a:solidFill>
            <a:prstDash val="sysDot"/>
            <a:round/>
            <a:headEnd/>
            <a:tailEnd/>
          </a:ln>
          <a:extLst/>
        </p:spPr>
        <p:txBody>
          <a:bodyPr wrap="square" rtlCol="0" anchor="ctr"/>
          <a:lstStyle/>
          <a:p>
            <a:pPr algn="ctr" defTabSz="342879"/>
            <a:endParaRPr lang="en-US" sz="2000" dirty="0" smtClean="0"/>
          </a:p>
        </p:txBody>
      </p:sp>
      <p:sp>
        <p:nvSpPr>
          <p:cNvPr id="2" name="Title 1"/>
          <p:cNvSpPr>
            <a:spLocks noGrp="1"/>
          </p:cNvSpPr>
          <p:nvPr>
            <p:ph type="title"/>
          </p:nvPr>
        </p:nvSpPr>
        <p:spPr/>
        <p:txBody>
          <a:bodyPr/>
          <a:lstStyle/>
          <a:p>
            <a:r>
              <a:rPr lang="en-US" dirty="0" smtClean="0"/>
              <a:t>Use Case: Distributed Enterprise (Wireless Management)</a:t>
            </a:r>
            <a:endParaRPr lang="en-US" dirty="0"/>
          </a:p>
        </p:txBody>
      </p:sp>
      <p:sp>
        <p:nvSpPr>
          <p:cNvPr id="6" name="Text Placeholder 4"/>
          <p:cNvSpPr txBox="1">
            <a:spLocks/>
          </p:cNvSpPr>
          <p:nvPr/>
        </p:nvSpPr>
        <p:spPr>
          <a:xfrm>
            <a:off x="550719" y="1745671"/>
            <a:ext cx="3823855" cy="1316506"/>
          </a:xfrm>
          <a:prstGeom prst="rect">
            <a:avLst/>
          </a:prstGeom>
        </p:spPr>
        <p:txBody>
          <a:bodyPr/>
          <a:lstStyle>
            <a:lvl1pPr marL="173038" marR="0" indent="-173038" algn="l" defTabSz="914400" rtl="0" eaLnBrk="1" fontAlgn="base" latinLnBrk="0" hangingPunct="1">
              <a:lnSpc>
                <a:spcPct val="100000"/>
              </a:lnSpc>
              <a:spcBef>
                <a:spcPct val="20000"/>
              </a:spcBef>
              <a:spcAft>
                <a:spcPct val="0"/>
              </a:spcAft>
              <a:buClr>
                <a:srgbClr val="FF0000"/>
              </a:buClr>
              <a:buSzPct val="100000"/>
              <a:buFont typeface="Arial"/>
              <a:buChar char="•"/>
              <a:tabLst/>
              <a:defRPr sz="1800" b="0" i="0">
                <a:solidFill>
                  <a:schemeClr val="tx1"/>
                </a:solidFill>
                <a:latin typeface="+mn-lt"/>
                <a:ea typeface="+mn-ea"/>
                <a:cs typeface="Arial" panose="020B0604020202020204" pitchFamily="34" charset="0"/>
              </a:defRPr>
            </a:lvl1pPr>
            <a:lvl2pPr marL="463550" marR="0" indent="-176213" algn="l" defTabSz="914400" rtl="0" eaLnBrk="1" fontAlgn="base" latinLnBrk="0" hangingPunct="1">
              <a:lnSpc>
                <a:spcPct val="110000"/>
              </a:lnSpc>
              <a:spcBef>
                <a:spcPct val="20000"/>
              </a:spcBef>
              <a:spcAft>
                <a:spcPct val="0"/>
              </a:spcAft>
              <a:buClr>
                <a:srgbClr val="FF0000"/>
              </a:buClr>
              <a:buSzTx/>
              <a:buFont typeface="Lucida Grande"/>
              <a:buChar char="»"/>
              <a:tabLst/>
              <a:defRPr sz="1600" b="0" i="0">
                <a:solidFill>
                  <a:schemeClr val="tx1"/>
                </a:solidFill>
                <a:latin typeface="+mn-lt"/>
                <a:ea typeface="+mn-ea"/>
                <a:cs typeface="Arial" panose="020B0604020202020204" pitchFamily="34" charset="0"/>
              </a:defRPr>
            </a:lvl2pPr>
            <a:lvl3pPr marL="747713" marR="0" indent="-169863" algn="l" defTabSz="914400" rtl="0" eaLnBrk="1" fontAlgn="base" latinLnBrk="0" hangingPunct="1">
              <a:lnSpc>
                <a:spcPct val="110000"/>
              </a:lnSpc>
              <a:spcBef>
                <a:spcPct val="20000"/>
              </a:spcBef>
              <a:spcAft>
                <a:spcPct val="0"/>
              </a:spcAft>
              <a:buClr>
                <a:srgbClr val="FF0000"/>
              </a:buClr>
              <a:buSzTx/>
              <a:buFont typeface="Arial"/>
              <a:buChar char="•"/>
              <a:tabLst/>
              <a:defRPr sz="1400" b="0" i="0">
                <a:solidFill>
                  <a:schemeClr val="tx1"/>
                </a:solidFill>
                <a:latin typeface="+mn-lt"/>
                <a:ea typeface="+mn-ea"/>
                <a:cs typeface="Arial" panose="020B0604020202020204" pitchFamily="34" charset="0"/>
              </a:defRPr>
            </a:lvl3pPr>
            <a:lvl4pPr marL="1139825" marR="0" indent="-228600" algn="l" defTabSz="914400" rtl="0" eaLnBrk="1" fontAlgn="base" latinLnBrk="0" hangingPunct="1">
              <a:lnSpc>
                <a:spcPct val="110000"/>
              </a:lnSpc>
              <a:spcBef>
                <a:spcPct val="20000"/>
              </a:spcBef>
              <a:spcAft>
                <a:spcPct val="0"/>
              </a:spcAft>
              <a:buClr>
                <a:srgbClr val="FF0000"/>
              </a:buClr>
              <a:buSzTx/>
              <a:buFont typeface="Lucida Grande"/>
              <a:buChar char="»"/>
              <a:tabLst/>
              <a:defRPr sz="1400" b="0" i="0">
                <a:solidFill>
                  <a:schemeClr val="tx1"/>
                </a:solidFill>
                <a:latin typeface="+mn-lt"/>
                <a:ea typeface="+mn-ea"/>
                <a:cs typeface="Arial" panose="020B0604020202020204" pitchFamily="34" charset="0"/>
              </a:defRPr>
            </a:lvl4pPr>
            <a:lvl5pPr marL="1492250" marR="0" indent="-228600" algn="l" defTabSz="914400" rtl="0" eaLnBrk="1" fontAlgn="base" latinLnBrk="0" hangingPunct="1">
              <a:lnSpc>
                <a:spcPct val="110000"/>
              </a:lnSpc>
              <a:spcBef>
                <a:spcPct val="20000"/>
              </a:spcBef>
              <a:spcAft>
                <a:spcPct val="0"/>
              </a:spcAft>
              <a:buClr>
                <a:srgbClr val="FF0000"/>
              </a:buClr>
              <a:buSzTx/>
              <a:buFont typeface="Arial"/>
              <a:buChar char="•"/>
              <a:tabLst/>
              <a:defRPr sz="1400" b="0" i="0">
                <a:solidFill>
                  <a:schemeClr val="tx1"/>
                </a:solidFill>
                <a:latin typeface="+mn-lt"/>
                <a:ea typeface="+mn-ea"/>
                <a:cs typeface="Arial" panose="020B0604020202020204" pitchFamily="34" charset="0"/>
              </a:defRPr>
            </a:lvl5pPr>
            <a:lvl6pPr marL="19637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6pPr>
            <a:lvl7pPr marL="24209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7pPr>
            <a:lvl8pPr marL="28781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8pPr>
            <a:lvl9pPr marL="33353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9pPr>
          </a:lstStyle>
          <a:p>
            <a:pPr marL="173038" lvl="1" indent="-173038">
              <a:lnSpc>
                <a:spcPct val="95000"/>
              </a:lnSpc>
              <a:buSzPct val="100000"/>
              <a:buFont typeface="Wingdings" panose="05000000000000000000" pitchFamily="2" charset="2"/>
              <a:buChar char="§"/>
            </a:pPr>
            <a:r>
              <a:rPr lang="en-US" altLang="ja-JP" sz="1400" kern="0" dirty="0" smtClean="0">
                <a:solidFill>
                  <a:srgbClr val="1B232A"/>
                </a:solidFill>
                <a:latin typeface="Arial" panose="020B0604020202020204" pitchFamily="34" charset="0"/>
              </a:rPr>
              <a:t>One of the top shoe retailers in the world with 4,000+ stores throughout the Americas</a:t>
            </a:r>
            <a:endParaRPr lang="en-US" altLang="ja-JP" sz="1400" kern="0" dirty="0">
              <a:solidFill>
                <a:srgbClr val="1B232A"/>
              </a:solidFill>
              <a:latin typeface="Arial" panose="020B0604020202020204" pitchFamily="34" charset="0"/>
            </a:endParaRPr>
          </a:p>
          <a:p>
            <a:pPr marL="173038" lvl="1" indent="-173038">
              <a:lnSpc>
                <a:spcPct val="95000"/>
              </a:lnSpc>
              <a:buSzPct val="100000"/>
              <a:buFont typeface="Wingdings" panose="05000000000000000000" pitchFamily="2" charset="2"/>
              <a:buChar char="§"/>
            </a:pPr>
            <a:r>
              <a:rPr lang="en-US" altLang="ja-JP" sz="1400" kern="0" dirty="0" smtClean="0">
                <a:solidFill>
                  <a:srgbClr val="1B232A"/>
                </a:solidFill>
                <a:latin typeface="Arial" panose="020B0604020202020204" pitchFamily="34" charset="0"/>
              </a:rPr>
              <a:t>Retailer wished to consolidate vendor relationships and present a wireless enabled showcase which stores could  replicate and roll out</a:t>
            </a:r>
            <a:endParaRPr lang="en-US" altLang="ja-JP" sz="1400" kern="0" dirty="0">
              <a:solidFill>
                <a:srgbClr val="1B232A"/>
              </a:solidFill>
              <a:latin typeface="Arial" panose="020B0604020202020204" pitchFamily="34" charset="0"/>
            </a:endParaRPr>
          </a:p>
        </p:txBody>
      </p:sp>
      <p:sp>
        <p:nvSpPr>
          <p:cNvPr id="7" name="TextBox 6"/>
          <p:cNvSpPr txBox="1"/>
          <p:nvPr/>
        </p:nvSpPr>
        <p:spPr>
          <a:xfrm>
            <a:off x="557203" y="1290271"/>
            <a:ext cx="3682288" cy="430887"/>
          </a:xfrm>
          <a:prstGeom prst="rect">
            <a:avLst/>
          </a:prstGeom>
          <a:gradFill>
            <a:gsLst>
              <a:gs pos="0">
                <a:schemeClr val="accent6">
                  <a:lumMod val="75000"/>
                </a:schemeClr>
              </a:gs>
              <a:gs pos="100000">
                <a:schemeClr val="accent6">
                  <a:lumMod val="40000"/>
                  <a:lumOff val="60000"/>
                </a:schemeClr>
              </a:gs>
            </a:gsLst>
            <a:lin ang="2700000" scaled="1"/>
          </a:gradFill>
          <a:ln w="9525" cap="flat" cmpd="sng" algn="ctr">
            <a:noFill/>
            <a:prstDash val="solid"/>
          </a:ln>
          <a:effectLst>
            <a:outerShdw blurRad="50800" dist="38100" dir="5400000" algn="t" rotWithShape="0">
              <a:prstClr val="black">
                <a:alpha val="40000"/>
              </a:prstClr>
            </a:outerShdw>
          </a:effectLst>
        </p:spPr>
        <p:txBody>
          <a:bodyPr wrap="square" lIns="91440" tIns="0" rIns="0" bIns="0" rtlCol="0" anchor="ctr" anchorCtr="0"/>
          <a:lstStyle>
            <a:defPPr>
              <a:defRPr lang="en-US"/>
            </a:defPPr>
            <a:lvl1pPr marR="0" lvl="0" indent="0" eaLnBrk="0" fontAlgn="auto" hangingPunct="0">
              <a:lnSpc>
                <a:spcPct val="100000"/>
              </a:lnSpc>
              <a:spcBef>
                <a:spcPct val="20000"/>
              </a:spcBef>
              <a:spcAft>
                <a:spcPts val="0"/>
              </a:spcAft>
              <a:buClr>
                <a:srgbClr val="C00000"/>
              </a:buClr>
              <a:buSzPct val="150000"/>
              <a:buFontTx/>
              <a:buNone/>
              <a:tabLst/>
              <a:defRPr kumimoji="0" sz="1600" b="1" i="0" u="none" strike="noStrike" cap="none" spc="0" normalizeH="0" baseline="0">
                <a:ln>
                  <a:noFill/>
                </a:ln>
                <a:solidFill>
                  <a:schemeClr val="bg1"/>
                </a:solidFill>
                <a:effectLst/>
                <a:uLnTx/>
                <a:uFillTx/>
                <a:cs typeface="Arial" pitchFamily="34" charset="0"/>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dirty="0"/>
              <a:t>Organization and Challenge</a:t>
            </a:r>
          </a:p>
        </p:txBody>
      </p:sp>
      <p:sp>
        <p:nvSpPr>
          <p:cNvPr id="8" name="TextBox 7"/>
          <p:cNvSpPr txBox="1"/>
          <p:nvPr/>
        </p:nvSpPr>
        <p:spPr>
          <a:xfrm>
            <a:off x="557203" y="3293966"/>
            <a:ext cx="3682288" cy="430887"/>
          </a:xfrm>
          <a:prstGeom prst="rect">
            <a:avLst/>
          </a:prstGeom>
          <a:gradFill>
            <a:gsLst>
              <a:gs pos="0">
                <a:schemeClr val="accent6">
                  <a:lumMod val="75000"/>
                </a:schemeClr>
              </a:gs>
              <a:gs pos="100000">
                <a:schemeClr val="accent6">
                  <a:lumMod val="40000"/>
                  <a:lumOff val="60000"/>
                </a:schemeClr>
              </a:gs>
            </a:gsLst>
            <a:lin ang="2700000" scaled="1"/>
          </a:gradFill>
          <a:ln w="9525" cap="flat" cmpd="sng" algn="ctr">
            <a:noFill/>
            <a:prstDash val="solid"/>
          </a:ln>
          <a:effectLst>
            <a:outerShdw blurRad="50800" dist="38100" dir="5400000" algn="t" rotWithShape="0">
              <a:prstClr val="black">
                <a:alpha val="40000"/>
              </a:prstClr>
            </a:outerShdw>
          </a:effectLst>
        </p:spPr>
        <p:txBody>
          <a:bodyPr wrap="square" lIns="91440" tIns="0" rIns="0" bIns="0" rtlCol="0" anchor="ctr" anchorCtr="0"/>
          <a:lstStyle>
            <a:defPPr>
              <a:defRPr lang="en-US"/>
            </a:defPPr>
            <a:lvl1pPr marR="0" lvl="0" indent="0" eaLnBrk="0" fontAlgn="auto" hangingPunct="0">
              <a:lnSpc>
                <a:spcPct val="100000"/>
              </a:lnSpc>
              <a:spcBef>
                <a:spcPct val="20000"/>
              </a:spcBef>
              <a:spcAft>
                <a:spcPts val="0"/>
              </a:spcAft>
              <a:buClr>
                <a:srgbClr val="C00000"/>
              </a:buClr>
              <a:buSzPct val="150000"/>
              <a:buFontTx/>
              <a:buNone/>
              <a:tabLst/>
              <a:defRPr kumimoji="0" sz="1600" b="1" i="0" u="none" strike="noStrike" cap="none" spc="0" normalizeH="0" baseline="0">
                <a:ln>
                  <a:noFill/>
                </a:ln>
                <a:solidFill>
                  <a:schemeClr val="bg1"/>
                </a:solidFill>
                <a:effectLst/>
                <a:uLnTx/>
                <a:uFillTx/>
                <a:cs typeface="Arial" pitchFamily="34" charset="0"/>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dirty="0"/>
              <a:t>Why We Won</a:t>
            </a:r>
          </a:p>
        </p:txBody>
      </p:sp>
      <p:sp>
        <p:nvSpPr>
          <p:cNvPr id="9" name="TextBox 8"/>
          <p:cNvSpPr txBox="1"/>
          <p:nvPr/>
        </p:nvSpPr>
        <p:spPr>
          <a:xfrm>
            <a:off x="557203" y="5127485"/>
            <a:ext cx="3682288" cy="420628"/>
          </a:xfrm>
          <a:prstGeom prst="rect">
            <a:avLst/>
          </a:prstGeom>
          <a:gradFill>
            <a:gsLst>
              <a:gs pos="0">
                <a:schemeClr val="accent6">
                  <a:lumMod val="75000"/>
                </a:schemeClr>
              </a:gs>
              <a:gs pos="100000">
                <a:schemeClr val="accent6">
                  <a:lumMod val="40000"/>
                  <a:lumOff val="60000"/>
                </a:schemeClr>
              </a:gs>
            </a:gsLst>
            <a:lin ang="2700000" scaled="1"/>
          </a:gradFill>
          <a:ln w="9525" cap="flat" cmpd="sng" algn="ctr">
            <a:noFill/>
            <a:prstDash val="solid"/>
          </a:ln>
          <a:effectLst>
            <a:outerShdw blurRad="50800" dist="38100" dir="5400000" algn="t" rotWithShape="0">
              <a:prstClr val="black">
                <a:alpha val="40000"/>
              </a:prstClr>
            </a:outerShdw>
          </a:effectLst>
        </p:spPr>
        <p:txBody>
          <a:bodyPr wrap="square" lIns="91440" tIns="0" rIns="0" bIns="0" rtlCol="0" anchor="ctr" anchorCtr="0"/>
          <a:lstStyle>
            <a:defPPr>
              <a:defRPr lang="en-US"/>
            </a:defPPr>
            <a:lvl1pPr marR="0" lvl="0" indent="0" eaLnBrk="0" fontAlgn="auto" hangingPunct="0">
              <a:lnSpc>
                <a:spcPct val="100000"/>
              </a:lnSpc>
              <a:spcBef>
                <a:spcPct val="20000"/>
              </a:spcBef>
              <a:spcAft>
                <a:spcPts val="0"/>
              </a:spcAft>
              <a:buClr>
                <a:srgbClr val="C00000"/>
              </a:buClr>
              <a:buSzPct val="150000"/>
              <a:buFontTx/>
              <a:buNone/>
              <a:tabLst/>
              <a:defRPr kumimoji="0" sz="1600" b="1" i="0" u="none" strike="noStrike" cap="none" spc="0" normalizeH="0" baseline="0">
                <a:ln>
                  <a:noFill/>
                </a:ln>
                <a:solidFill>
                  <a:schemeClr val="bg1"/>
                </a:solidFill>
                <a:effectLst/>
                <a:uLnTx/>
                <a:uFillTx/>
                <a:cs typeface="Arial" pitchFamily="34" charset="0"/>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dirty="0"/>
              <a:t>What They Bought</a:t>
            </a:r>
          </a:p>
        </p:txBody>
      </p:sp>
      <p:sp>
        <p:nvSpPr>
          <p:cNvPr id="10" name="Text Placeholder 4"/>
          <p:cNvSpPr txBox="1">
            <a:spLocks/>
          </p:cNvSpPr>
          <p:nvPr/>
        </p:nvSpPr>
        <p:spPr>
          <a:xfrm>
            <a:off x="550719" y="3725664"/>
            <a:ext cx="3823855" cy="1229108"/>
          </a:xfrm>
          <a:prstGeom prst="rect">
            <a:avLst/>
          </a:prstGeom>
        </p:spPr>
        <p:txBody>
          <a:bodyPr/>
          <a:lstStyle>
            <a:lvl1pPr marL="173038" marR="0" indent="-173038" algn="l" defTabSz="914400" rtl="0" eaLnBrk="1" fontAlgn="base" latinLnBrk="0" hangingPunct="1">
              <a:lnSpc>
                <a:spcPct val="100000"/>
              </a:lnSpc>
              <a:spcBef>
                <a:spcPct val="20000"/>
              </a:spcBef>
              <a:spcAft>
                <a:spcPct val="0"/>
              </a:spcAft>
              <a:buClr>
                <a:srgbClr val="FF0000"/>
              </a:buClr>
              <a:buSzPct val="100000"/>
              <a:buFont typeface="Arial"/>
              <a:buChar char="•"/>
              <a:tabLst/>
              <a:defRPr sz="1800" b="0" i="0">
                <a:solidFill>
                  <a:schemeClr val="tx1"/>
                </a:solidFill>
                <a:latin typeface="+mn-lt"/>
                <a:ea typeface="+mn-ea"/>
                <a:cs typeface="Arial" panose="020B0604020202020204" pitchFamily="34" charset="0"/>
              </a:defRPr>
            </a:lvl1pPr>
            <a:lvl2pPr marL="463550" marR="0" indent="-176213" algn="l" defTabSz="914400" rtl="0" eaLnBrk="1" fontAlgn="base" latinLnBrk="0" hangingPunct="1">
              <a:lnSpc>
                <a:spcPct val="110000"/>
              </a:lnSpc>
              <a:spcBef>
                <a:spcPct val="20000"/>
              </a:spcBef>
              <a:spcAft>
                <a:spcPct val="0"/>
              </a:spcAft>
              <a:buClr>
                <a:srgbClr val="FF0000"/>
              </a:buClr>
              <a:buSzTx/>
              <a:buFont typeface="Lucida Grande"/>
              <a:buChar char="»"/>
              <a:tabLst/>
              <a:defRPr sz="1600" b="0" i="0">
                <a:solidFill>
                  <a:schemeClr val="tx1"/>
                </a:solidFill>
                <a:latin typeface="+mn-lt"/>
                <a:ea typeface="+mn-ea"/>
                <a:cs typeface="Arial" panose="020B0604020202020204" pitchFamily="34" charset="0"/>
              </a:defRPr>
            </a:lvl2pPr>
            <a:lvl3pPr marL="747713" marR="0" indent="-169863" algn="l" defTabSz="914400" rtl="0" eaLnBrk="1" fontAlgn="base" latinLnBrk="0" hangingPunct="1">
              <a:lnSpc>
                <a:spcPct val="110000"/>
              </a:lnSpc>
              <a:spcBef>
                <a:spcPct val="20000"/>
              </a:spcBef>
              <a:spcAft>
                <a:spcPct val="0"/>
              </a:spcAft>
              <a:buClr>
                <a:srgbClr val="FF0000"/>
              </a:buClr>
              <a:buSzTx/>
              <a:buFont typeface="Arial"/>
              <a:buChar char="•"/>
              <a:tabLst/>
              <a:defRPr sz="1400" b="0" i="0">
                <a:solidFill>
                  <a:schemeClr val="tx1"/>
                </a:solidFill>
                <a:latin typeface="+mn-lt"/>
                <a:ea typeface="+mn-ea"/>
                <a:cs typeface="Arial" panose="020B0604020202020204" pitchFamily="34" charset="0"/>
              </a:defRPr>
            </a:lvl3pPr>
            <a:lvl4pPr marL="1139825" marR="0" indent="-228600" algn="l" defTabSz="914400" rtl="0" eaLnBrk="1" fontAlgn="base" latinLnBrk="0" hangingPunct="1">
              <a:lnSpc>
                <a:spcPct val="110000"/>
              </a:lnSpc>
              <a:spcBef>
                <a:spcPct val="20000"/>
              </a:spcBef>
              <a:spcAft>
                <a:spcPct val="0"/>
              </a:spcAft>
              <a:buClr>
                <a:srgbClr val="FF0000"/>
              </a:buClr>
              <a:buSzTx/>
              <a:buFont typeface="Lucida Grande"/>
              <a:buChar char="»"/>
              <a:tabLst/>
              <a:defRPr sz="1400" b="0" i="0">
                <a:solidFill>
                  <a:schemeClr val="tx1"/>
                </a:solidFill>
                <a:latin typeface="+mn-lt"/>
                <a:ea typeface="+mn-ea"/>
                <a:cs typeface="Arial" panose="020B0604020202020204" pitchFamily="34" charset="0"/>
              </a:defRPr>
            </a:lvl4pPr>
            <a:lvl5pPr marL="1492250" marR="0" indent="-228600" algn="l" defTabSz="914400" rtl="0" eaLnBrk="1" fontAlgn="base" latinLnBrk="0" hangingPunct="1">
              <a:lnSpc>
                <a:spcPct val="110000"/>
              </a:lnSpc>
              <a:spcBef>
                <a:spcPct val="20000"/>
              </a:spcBef>
              <a:spcAft>
                <a:spcPct val="0"/>
              </a:spcAft>
              <a:buClr>
                <a:srgbClr val="FF0000"/>
              </a:buClr>
              <a:buSzTx/>
              <a:buFont typeface="Arial"/>
              <a:buChar char="•"/>
              <a:tabLst/>
              <a:defRPr sz="1400" b="0" i="0">
                <a:solidFill>
                  <a:schemeClr val="tx1"/>
                </a:solidFill>
                <a:latin typeface="+mn-lt"/>
                <a:ea typeface="+mn-ea"/>
                <a:cs typeface="Arial" panose="020B0604020202020204" pitchFamily="34" charset="0"/>
              </a:defRPr>
            </a:lvl5pPr>
            <a:lvl6pPr marL="19637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6pPr>
            <a:lvl7pPr marL="24209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7pPr>
            <a:lvl8pPr marL="28781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8pPr>
            <a:lvl9pPr marL="33353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9pPr>
          </a:lstStyle>
          <a:p>
            <a:pPr marL="173038" lvl="1" indent="-173038">
              <a:lnSpc>
                <a:spcPct val="95000"/>
              </a:lnSpc>
              <a:buSzPct val="100000"/>
              <a:buFont typeface="Wingdings" panose="05000000000000000000" pitchFamily="2" charset="2"/>
              <a:buChar char="§"/>
            </a:pPr>
            <a:r>
              <a:rPr lang="en-US" altLang="ja-JP" sz="1400" kern="0" dirty="0" err="1" smtClean="0">
                <a:latin typeface="Arial" panose="020B0604020202020204" pitchFamily="34" charset="0"/>
              </a:rPr>
              <a:t>FortiCloud’s</a:t>
            </a:r>
            <a:r>
              <a:rPr lang="en-US" altLang="ja-JP" sz="1400" kern="0" dirty="0" smtClean="0">
                <a:latin typeface="Arial" panose="020B0604020202020204" pitchFamily="34" charset="0"/>
              </a:rPr>
              <a:t> provisioning capabilities for both wired and wireless devices</a:t>
            </a:r>
            <a:endParaRPr lang="en-US" altLang="ja-JP" sz="1400" kern="0" dirty="0">
              <a:latin typeface="Arial" panose="020B0604020202020204" pitchFamily="34" charset="0"/>
            </a:endParaRPr>
          </a:p>
          <a:p>
            <a:pPr marL="173038" lvl="1" indent="-173038">
              <a:lnSpc>
                <a:spcPct val="95000"/>
              </a:lnSpc>
              <a:buSzPct val="100000"/>
              <a:buFont typeface="Wingdings" panose="05000000000000000000" pitchFamily="2" charset="2"/>
              <a:buChar char="§"/>
            </a:pPr>
            <a:r>
              <a:rPr lang="en-US" altLang="ja-JP" sz="1400" kern="0" dirty="0" smtClean="0">
                <a:latin typeface="Arial" panose="020B0604020202020204" pitchFamily="34" charset="0"/>
              </a:rPr>
              <a:t>Consolidated, single pane of glass management capabilities</a:t>
            </a:r>
            <a:endParaRPr lang="en-US" altLang="ja-JP" sz="1400" kern="0" dirty="0">
              <a:latin typeface="Arial" panose="020B0604020202020204" pitchFamily="34" charset="0"/>
            </a:endParaRPr>
          </a:p>
          <a:p>
            <a:pPr marL="173038" lvl="1" indent="-173038">
              <a:lnSpc>
                <a:spcPct val="95000"/>
              </a:lnSpc>
              <a:buSzPct val="100000"/>
              <a:buFont typeface="Wingdings" panose="05000000000000000000" pitchFamily="2" charset="2"/>
              <a:buChar char="§"/>
            </a:pPr>
            <a:r>
              <a:rPr lang="en-US" altLang="ja-JP" sz="1400" kern="0" dirty="0" smtClean="0">
                <a:latin typeface="Arial" panose="020B0604020202020204" pitchFamily="34" charset="0"/>
              </a:rPr>
              <a:t>Breadth of complementary solution set</a:t>
            </a:r>
            <a:endParaRPr lang="en-US" altLang="ja-JP" sz="1400" kern="0" dirty="0">
              <a:latin typeface="Arial" panose="020B0604020202020204" pitchFamily="34" charset="0"/>
            </a:endParaRPr>
          </a:p>
        </p:txBody>
      </p:sp>
      <p:sp>
        <p:nvSpPr>
          <p:cNvPr id="11" name="Text Placeholder 4"/>
          <p:cNvSpPr txBox="1">
            <a:spLocks/>
          </p:cNvSpPr>
          <p:nvPr/>
        </p:nvSpPr>
        <p:spPr>
          <a:xfrm>
            <a:off x="550719" y="5553092"/>
            <a:ext cx="3823855" cy="597045"/>
          </a:xfrm>
          <a:prstGeom prst="rect">
            <a:avLst/>
          </a:prstGeom>
        </p:spPr>
        <p:txBody>
          <a:bodyPr/>
          <a:lstStyle>
            <a:lvl1pPr marL="173038" marR="0" indent="-173038" algn="l" defTabSz="914400" rtl="0" eaLnBrk="1" fontAlgn="base" latinLnBrk="0" hangingPunct="1">
              <a:lnSpc>
                <a:spcPct val="100000"/>
              </a:lnSpc>
              <a:spcBef>
                <a:spcPct val="20000"/>
              </a:spcBef>
              <a:spcAft>
                <a:spcPct val="0"/>
              </a:spcAft>
              <a:buClr>
                <a:srgbClr val="FF0000"/>
              </a:buClr>
              <a:buSzPct val="100000"/>
              <a:buFont typeface="Arial"/>
              <a:buChar char="•"/>
              <a:tabLst/>
              <a:defRPr sz="1800" b="0" i="0">
                <a:solidFill>
                  <a:schemeClr val="tx1"/>
                </a:solidFill>
                <a:latin typeface="+mn-lt"/>
                <a:ea typeface="+mn-ea"/>
                <a:cs typeface="Arial" panose="020B0604020202020204" pitchFamily="34" charset="0"/>
              </a:defRPr>
            </a:lvl1pPr>
            <a:lvl2pPr marL="463550" marR="0" indent="-176213" algn="l" defTabSz="914400" rtl="0" eaLnBrk="1" fontAlgn="base" latinLnBrk="0" hangingPunct="1">
              <a:lnSpc>
                <a:spcPct val="110000"/>
              </a:lnSpc>
              <a:spcBef>
                <a:spcPct val="20000"/>
              </a:spcBef>
              <a:spcAft>
                <a:spcPct val="0"/>
              </a:spcAft>
              <a:buClr>
                <a:srgbClr val="FF0000"/>
              </a:buClr>
              <a:buSzTx/>
              <a:buFont typeface="Lucida Grande"/>
              <a:buChar char="»"/>
              <a:tabLst/>
              <a:defRPr sz="1600" b="0" i="0">
                <a:solidFill>
                  <a:schemeClr val="tx1"/>
                </a:solidFill>
                <a:latin typeface="+mn-lt"/>
                <a:ea typeface="+mn-ea"/>
                <a:cs typeface="Arial" panose="020B0604020202020204" pitchFamily="34" charset="0"/>
              </a:defRPr>
            </a:lvl2pPr>
            <a:lvl3pPr marL="747713" marR="0" indent="-169863" algn="l" defTabSz="914400" rtl="0" eaLnBrk="1" fontAlgn="base" latinLnBrk="0" hangingPunct="1">
              <a:lnSpc>
                <a:spcPct val="110000"/>
              </a:lnSpc>
              <a:spcBef>
                <a:spcPct val="20000"/>
              </a:spcBef>
              <a:spcAft>
                <a:spcPct val="0"/>
              </a:spcAft>
              <a:buClr>
                <a:srgbClr val="FF0000"/>
              </a:buClr>
              <a:buSzTx/>
              <a:buFont typeface="Arial"/>
              <a:buChar char="•"/>
              <a:tabLst/>
              <a:defRPr sz="1400" b="0" i="0">
                <a:solidFill>
                  <a:schemeClr val="tx1"/>
                </a:solidFill>
                <a:latin typeface="+mn-lt"/>
                <a:ea typeface="+mn-ea"/>
                <a:cs typeface="Arial" panose="020B0604020202020204" pitchFamily="34" charset="0"/>
              </a:defRPr>
            </a:lvl3pPr>
            <a:lvl4pPr marL="1139825" marR="0" indent="-228600" algn="l" defTabSz="914400" rtl="0" eaLnBrk="1" fontAlgn="base" latinLnBrk="0" hangingPunct="1">
              <a:lnSpc>
                <a:spcPct val="110000"/>
              </a:lnSpc>
              <a:spcBef>
                <a:spcPct val="20000"/>
              </a:spcBef>
              <a:spcAft>
                <a:spcPct val="0"/>
              </a:spcAft>
              <a:buClr>
                <a:srgbClr val="FF0000"/>
              </a:buClr>
              <a:buSzTx/>
              <a:buFont typeface="Lucida Grande"/>
              <a:buChar char="»"/>
              <a:tabLst/>
              <a:defRPr sz="1400" b="0" i="0">
                <a:solidFill>
                  <a:schemeClr val="tx1"/>
                </a:solidFill>
                <a:latin typeface="+mn-lt"/>
                <a:ea typeface="+mn-ea"/>
                <a:cs typeface="Arial" panose="020B0604020202020204" pitchFamily="34" charset="0"/>
              </a:defRPr>
            </a:lvl4pPr>
            <a:lvl5pPr marL="1492250" marR="0" indent="-228600" algn="l" defTabSz="914400" rtl="0" eaLnBrk="1" fontAlgn="base" latinLnBrk="0" hangingPunct="1">
              <a:lnSpc>
                <a:spcPct val="110000"/>
              </a:lnSpc>
              <a:spcBef>
                <a:spcPct val="20000"/>
              </a:spcBef>
              <a:spcAft>
                <a:spcPct val="0"/>
              </a:spcAft>
              <a:buClr>
                <a:srgbClr val="FF0000"/>
              </a:buClr>
              <a:buSzTx/>
              <a:buFont typeface="Arial"/>
              <a:buChar char="•"/>
              <a:tabLst/>
              <a:defRPr sz="1400" b="0" i="0">
                <a:solidFill>
                  <a:schemeClr val="tx1"/>
                </a:solidFill>
                <a:latin typeface="+mn-lt"/>
                <a:ea typeface="+mn-ea"/>
                <a:cs typeface="Arial" panose="020B0604020202020204" pitchFamily="34" charset="0"/>
              </a:defRPr>
            </a:lvl5pPr>
            <a:lvl6pPr marL="19637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6pPr>
            <a:lvl7pPr marL="24209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7pPr>
            <a:lvl8pPr marL="28781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8pPr>
            <a:lvl9pPr marL="33353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9pPr>
          </a:lstStyle>
          <a:p>
            <a:pPr marL="173038" lvl="1" indent="-173038">
              <a:lnSpc>
                <a:spcPct val="95000"/>
              </a:lnSpc>
              <a:buSzPct val="100000"/>
              <a:buFont typeface="Wingdings" panose="05000000000000000000" pitchFamily="2" charset="2"/>
              <a:buChar char="§"/>
            </a:pPr>
            <a:r>
              <a:rPr lang="en-US" altLang="ja-JP" sz="1400" kern="0" dirty="0" smtClean="0">
                <a:latin typeface="Arial" panose="020B0604020202020204" pitchFamily="34" charset="0"/>
              </a:rPr>
              <a:t>FortiCloud (</a:t>
            </a:r>
            <a:r>
              <a:rPr lang="en-US" altLang="ja-JP" sz="1400" kern="0" dirty="0" err="1" smtClean="0">
                <a:latin typeface="Arial" panose="020B0604020202020204" pitchFamily="34" charset="0"/>
              </a:rPr>
              <a:t>FortiDeploy</a:t>
            </a:r>
            <a:r>
              <a:rPr lang="en-US" altLang="ja-JP" sz="1400" kern="0" dirty="0" smtClean="0">
                <a:latin typeface="Arial" panose="020B0604020202020204" pitchFamily="34" charset="0"/>
              </a:rPr>
              <a:t>), FortiAPs, </a:t>
            </a:r>
            <a:r>
              <a:rPr lang="en-US" altLang="ja-JP" sz="1400" kern="0" dirty="0" err="1" smtClean="0">
                <a:latin typeface="Arial" panose="020B0604020202020204" pitchFamily="34" charset="0"/>
              </a:rPr>
              <a:t>FortiWiFis</a:t>
            </a:r>
            <a:r>
              <a:rPr lang="en-US" altLang="ja-JP" sz="1400" kern="0" dirty="0" smtClean="0">
                <a:latin typeface="Arial" panose="020B0604020202020204" pitchFamily="34" charset="0"/>
              </a:rPr>
              <a:t>, FortiGates, FortiManager &amp; FortiAnalyzer</a:t>
            </a:r>
            <a:endParaRPr lang="en-US" altLang="ja-JP" sz="1400" kern="0" dirty="0">
              <a:latin typeface="Arial" panose="020B0604020202020204" pitchFamily="34" charset="0"/>
            </a:endParaRPr>
          </a:p>
        </p:txBody>
      </p:sp>
      <p:sp>
        <p:nvSpPr>
          <p:cNvPr id="80" name="TextBox 79"/>
          <p:cNvSpPr txBox="1"/>
          <p:nvPr/>
        </p:nvSpPr>
        <p:spPr>
          <a:xfrm>
            <a:off x="5175486" y="2439923"/>
            <a:ext cx="901209" cy="400110"/>
          </a:xfrm>
          <a:prstGeom prst="rect">
            <a:avLst/>
          </a:prstGeom>
          <a:noFill/>
        </p:spPr>
        <p:txBody>
          <a:bodyPr wrap="none" rtlCol="0">
            <a:spAutoFit/>
          </a:bodyPr>
          <a:lstStyle/>
          <a:p>
            <a:pPr algn="ctr"/>
            <a:r>
              <a:rPr lang="en-US" sz="1000" dirty="0" smtClean="0">
                <a:solidFill>
                  <a:srgbClr val="404040"/>
                </a:solidFill>
                <a:latin typeface="Helvetica 55 Roman"/>
                <a:cs typeface="Helvetica 55 Roman"/>
              </a:rPr>
              <a:t>Deployment </a:t>
            </a:r>
            <a:br>
              <a:rPr lang="en-US" sz="1000" dirty="0" smtClean="0">
                <a:solidFill>
                  <a:srgbClr val="404040"/>
                </a:solidFill>
                <a:latin typeface="Helvetica 55 Roman"/>
                <a:cs typeface="Helvetica 55 Roman"/>
              </a:rPr>
            </a:br>
            <a:r>
              <a:rPr lang="en-US" sz="1000" dirty="0" smtClean="0">
                <a:solidFill>
                  <a:srgbClr val="404040"/>
                </a:solidFill>
                <a:latin typeface="Helvetica 55 Roman"/>
                <a:cs typeface="Helvetica 55 Roman"/>
              </a:rPr>
              <a:t>Team</a:t>
            </a:r>
          </a:p>
        </p:txBody>
      </p:sp>
      <p:pic>
        <p:nvPicPr>
          <p:cNvPr id="82" name="Picture 81" descr="user-group-icon.png"/>
          <p:cNvPicPr>
            <a:picLocks noChangeAspect="1"/>
          </p:cNvPicPr>
          <p:nvPr/>
        </p:nvPicPr>
        <p:blipFill>
          <a:blip r:embed="rId3" cstate="print"/>
          <a:stretch>
            <a:fillRect/>
          </a:stretch>
        </p:blipFill>
        <p:spPr>
          <a:xfrm>
            <a:off x="5277850" y="1738461"/>
            <a:ext cx="644165" cy="644165"/>
          </a:xfrm>
          <a:prstGeom prst="rect">
            <a:avLst/>
          </a:prstGeom>
        </p:spPr>
      </p:pic>
      <p:sp>
        <p:nvSpPr>
          <p:cNvPr id="83" name="TextBox 82"/>
          <p:cNvSpPr txBox="1"/>
          <p:nvPr/>
        </p:nvSpPr>
        <p:spPr>
          <a:xfrm>
            <a:off x="5869756" y="6146279"/>
            <a:ext cx="1898277" cy="276999"/>
          </a:xfrm>
          <a:prstGeom prst="rect">
            <a:avLst/>
          </a:prstGeom>
          <a:noFill/>
        </p:spPr>
        <p:txBody>
          <a:bodyPr wrap="none" rtlCol="0">
            <a:spAutoFit/>
          </a:bodyPr>
          <a:lstStyle/>
          <a:p>
            <a:r>
              <a:rPr lang="en-US" sz="1200" b="1" dirty="0" smtClean="0">
                <a:solidFill>
                  <a:srgbClr val="404040"/>
                </a:solidFill>
                <a:latin typeface="Helvetica 55 Roman"/>
                <a:cs typeface="Helvetica 55 Roman"/>
              </a:rPr>
              <a:t>4,000+ Retail Locations</a:t>
            </a:r>
          </a:p>
        </p:txBody>
      </p:sp>
      <p:cxnSp>
        <p:nvCxnSpPr>
          <p:cNvPr id="94" name="Straight Connector 93"/>
          <p:cNvCxnSpPr>
            <a:endCxn id="118" idx="2"/>
          </p:cNvCxnSpPr>
          <p:nvPr/>
        </p:nvCxnSpPr>
        <p:spPr bwMode="auto">
          <a:xfrm flipH="1" flipV="1">
            <a:off x="6720193" y="2995493"/>
            <a:ext cx="1118" cy="1727336"/>
          </a:xfrm>
          <a:prstGeom prst="line">
            <a:avLst/>
          </a:prstGeom>
          <a:solidFill>
            <a:schemeClr val="accent2">
              <a:alpha val="42000"/>
            </a:schemeClr>
          </a:solidFill>
          <a:ln w="31750" cap="flat" cmpd="sng" algn="ctr">
            <a:solidFill>
              <a:schemeClr val="accent3">
                <a:lumMod val="75000"/>
              </a:schemeClr>
            </a:solidFill>
            <a:prstDash val="sysDot"/>
            <a:round/>
            <a:headEnd type="none" w="med" len="med"/>
            <a:tailEnd type="none" w="med" len="med"/>
          </a:ln>
          <a:effectLst/>
        </p:spPr>
      </p:cxnSp>
      <p:pic>
        <p:nvPicPr>
          <p:cNvPr id="13" name="Picture 12" descr="Headquarters.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475184" y="1312401"/>
            <a:ext cx="1407532" cy="1136370"/>
          </a:xfrm>
          <a:prstGeom prst="rect">
            <a:avLst/>
          </a:prstGeom>
        </p:spPr>
      </p:pic>
      <p:sp>
        <p:nvSpPr>
          <p:cNvPr id="118" name="TextBox 117"/>
          <p:cNvSpPr txBox="1"/>
          <p:nvPr/>
        </p:nvSpPr>
        <p:spPr>
          <a:xfrm>
            <a:off x="6298443" y="2441495"/>
            <a:ext cx="843500" cy="553998"/>
          </a:xfrm>
          <a:prstGeom prst="rect">
            <a:avLst/>
          </a:prstGeom>
          <a:noFill/>
        </p:spPr>
        <p:txBody>
          <a:bodyPr wrap="none" rtlCol="0">
            <a:spAutoFit/>
          </a:bodyPr>
          <a:lstStyle/>
          <a:p>
            <a:pPr algn="ctr"/>
            <a:r>
              <a:rPr lang="en-US" sz="1000" dirty="0" smtClean="0">
                <a:solidFill>
                  <a:srgbClr val="404040"/>
                </a:solidFill>
                <a:latin typeface="Helvetica 55 Roman"/>
                <a:cs typeface="Helvetica 55 Roman"/>
              </a:rPr>
              <a:t>Security </a:t>
            </a:r>
            <a:br>
              <a:rPr lang="en-US" sz="1000" dirty="0" smtClean="0">
                <a:solidFill>
                  <a:srgbClr val="404040"/>
                </a:solidFill>
                <a:latin typeface="Helvetica 55 Roman"/>
                <a:cs typeface="Helvetica 55 Roman"/>
              </a:rPr>
            </a:br>
            <a:r>
              <a:rPr lang="en-US" sz="1000" dirty="0" smtClean="0">
                <a:solidFill>
                  <a:srgbClr val="404040"/>
                </a:solidFill>
                <a:latin typeface="Helvetica 55 Roman"/>
                <a:cs typeface="Helvetica 55 Roman"/>
              </a:rPr>
              <a:t>Operations </a:t>
            </a:r>
            <a:br>
              <a:rPr lang="en-US" sz="1000" dirty="0" smtClean="0">
                <a:solidFill>
                  <a:srgbClr val="404040"/>
                </a:solidFill>
                <a:latin typeface="Helvetica 55 Roman"/>
                <a:cs typeface="Helvetica 55 Roman"/>
              </a:rPr>
            </a:br>
            <a:r>
              <a:rPr lang="en-US" sz="1000" dirty="0" smtClean="0">
                <a:solidFill>
                  <a:srgbClr val="404040"/>
                </a:solidFill>
                <a:latin typeface="Helvetica 55 Roman"/>
                <a:cs typeface="Helvetica 55 Roman"/>
              </a:rPr>
              <a:t>Team</a:t>
            </a:r>
          </a:p>
        </p:txBody>
      </p:sp>
      <p:pic>
        <p:nvPicPr>
          <p:cNvPr id="119" name="Picture 118" descr="user-group-icon.png"/>
          <p:cNvPicPr>
            <a:picLocks noChangeAspect="1"/>
          </p:cNvPicPr>
          <p:nvPr/>
        </p:nvPicPr>
        <p:blipFill>
          <a:blip r:embed="rId3" cstate="print"/>
          <a:stretch>
            <a:fillRect/>
          </a:stretch>
        </p:blipFill>
        <p:spPr>
          <a:xfrm>
            <a:off x="6371948" y="1740033"/>
            <a:ext cx="644165" cy="644165"/>
          </a:xfrm>
          <a:prstGeom prst="rect">
            <a:avLst/>
          </a:prstGeom>
        </p:spPr>
      </p:pic>
      <p:pic>
        <p:nvPicPr>
          <p:cNvPr id="122" name="Picture 121" descr="Office-Customer-Male-Light-icon.png"/>
          <p:cNvPicPr>
            <a:picLocks noChangeAspect="1"/>
          </p:cNvPicPr>
          <p:nvPr/>
        </p:nvPicPr>
        <p:blipFill>
          <a:blip r:embed="rId5" cstate="print"/>
          <a:stretch>
            <a:fillRect/>
          </a:stretch>
        </p:blipFill>
        <p:spPr>
          <a:xfrm>
            <a:off x="5381545" y="2040118"/>
            <a:ext cx="417922" cy="417922"/>
          </a:xfrm>
          <a:prstGeom prst="rect">
            <a:avLst/>
          </a:prstGeom>
        </p:spPr>
      </p:pic>
      <p:pic>
        <p:nvPicPr>
          <p:cNvPr id="123" name="Picture 122" descr="Office-Customer-Female-Light-icon.png"/>
          <p:cNvPicPr>
            <a:picLocks noChangeAspect="1"/>
          </p:cNvPicPr>
          <p:nvPr/>
        </p:nvPicPr>
        <p:blipFill>
          <a:blip r:embed="rId6" cstate="print"/>
          <a:stretch>
            <a:fillRect/>
          </a:stretch>
        </p:blipFill>
        <p:spPr>
          <a:xfrm>
            <a:off x="6445783" y="2030691"/>
            <a:ext cx="429705" cy="429705"/>
          </a:xfrm>
          <a:prstGeom prst="rect">
            <a:avLst/>
          </a:prstGeom>
        </p:spPr>
      </p:pic>
      <p:cxnSp>
        <p:nvCxnSpPr>
          <p:cNvPr id="124" name="Straight Connector 123"/>
          <p:cNvCxnSpPr>
            <a:endCxn id="80" idx="2"/>
          </p:cNvCxnSpPr>
          <p:nvPr/>
        </p:nvCxnSpPr>
        <p:spPr bwMode="auto">
          <a:xfrm flipH="1" flipV="1">
            <a:off x="5626091" y="2840033"/>
            <a:ext cx="11138" cy="1901649"/>
          </a:xfrm>
          <a:prstGeom prst="line">
            <a:avLst/>
          </a:prstGeom>
          <a:solidFill>
            <a:schemeClr val="accent2">
              <a:alpha val="42000"/>
            </a:schemeClr>
          </a:solidFill>
          <a:ln w="31750" cap="flat" cmpd="sng" algn="ctr">
            <a:solidFill>
              <a:schemeClr val="accent3">
                <a:lumMod val="75000"/>
              </a:schemeClr>
            </a:solidFill>
            <a:prstDash val="sysDot"/>
            <a:round/>
            <a:headEnd type="none" w="med" len="med"/>
            <a:tailEnd type="none" w="med" len="med"/>
          </a:ln>
          <a:effectLst/>
        </p:spPr>
      </p:cxnSp>
      <p:sp>
        <p:nvSpPr>
          <p:cNvPr id="135" name="TextBox 134"/>
          <p:cNvSpPr txBox="1"/>
          <p:nvPr/>
        </p:nvSpPr>
        <p:spPr>
          <a:xfrm>
            <a:off x="7425654" y="2450012"/>
            <a:ext cx="1192955" cy="276999"/>
          </a:xfrm>
          <a:prstGeom prst="rect">
            <a:avLst/>
          </a:prstGeom>
          <a:noFill/>
        </p:spPr>
        <p:txBody>
          <a:bodyPr wrap="none" rtlCol="0">
            <a:spAutoFit/>
          </a:bodyPr>
          <a:lstStyle/>
          <a:p>
            <a:r>
              <a:rPr lang="en-US" sz="1200" b="1" dirty="0" smtClean="0">
                <a:solidFill>
                  <a:srgbClr val="404040"/>
                </a:solidFill>
                <a:latin typeface="Helvetica 55 Roman"/>
                <a:cs typeface="Helvetica 55 Roman"/>
              </a:rPr>
              <a:t>Corporate HQ</a:t>
            </a:r>
          </a:p>
        </p:txBody>
      </p:sp>
      <p:sp>
        <p:nvSpPr>
          <p:cNvPr id="136" name="Cloud 135"/>
          <p:cNvSpPr/>
          <p:nvPr/>
        </p:nvSpPr>
        <p:spPr bwMode="auto">
          <a:xfrm rot="11178384">
            <a:off x="5165016" y="3179361"/>
            <a:ext cx="2028388" cy="1279346"/>
          </a:xfrm>
          <a:prstGeom prst="cloud">
            <a:avLst/>
          </a:prstGeom>
          <a:gradFill flip="none" rotWithShape="1">
            <a:gsLst>
              <a:gs pos="0">
                <a:srgbClr val="A5ACB0"/>
              </a:gs>
              <a:gs pos="100000">
                <a:srgbClr val="FFFFFF"/>
              </a:gs>
            </a:gsLst>
            <a:lin ang="5400000" scaled="0"/>
            <a:tileRect/>
          </a:gradFill>
          <a:ln w="9525" cap="flat" cmpd="sng" algn="ctr">
            <a:solidFill>
              <a:schemeClr val="bg1">
                <a:lumMod val="50000"/>
                <a:alpha val="38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defPPr>
              <a:defRPr lang="en-US"/>
            </a:defPPr>
            <a:lvl1pPr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effectLst/>
              <a:latin typeface="Arial" charset="0"/>
            </a:endParaRPr>
          </a:p>
        </p:txBody>
      </p:sp>
      <p:sp>
        <p:nvSpPr>
          <p:cNvPr id="137" name="TextBox 136"/>
          <p:cNvSpPr txBox="1"/>
          <p:nvPr/>
        </p:nvSpPr>
        <p:spPr>
          <a:xfrm>
            <a:off x="5706371" y="3339326"/>
            <a:ext cx="965329" cy="276999"/>
          </a:xfrm>
          <a:prstGeom prst="rect">
            <a:avLst/>
          </a:prstGeom>
          <a:noFill/>
        </p:spPr>
        <p:txBody>
          <a:bodyPr wrap="none" rtlCol="0">
            <a:spAutoFit/>
          </a:bodyPr>
          <a:lstStyle/>
          <a:p>
            <a:r>
              <a:rPr lang="en-US" sz="1200" b="1" dirty="0" smtClean="0">
                <a:solidFill>
                  <a:srgbClr val="404040"/>
                </a:solidFill>
                <a:latin typeface="Helvetica 55 Roman"/>
                <a:cs typeface="Helvetica 55 Roman"/>
              </a:rPr>
              <a:t>FortiCloud</a:t>
            </a:r>
          </a:p>
        </p:txBody>
      </p:sp>
      <p:pic>
        <p:nvPicPr>
          <p:cNvPr id="138" name="Picture 137"/>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5877507" y="3597303"/>
            <a:ext cx="617552" cy="617552"/>
          </a:xfrm>
          <a:prstGeom prst="rect">
            <a:avLst/>
          </a:prstGeom>
        </p:spPr>
      </p:pic>
      <p:sp>
        <p:nvSpPr>
          <p:cNvPr id="114" name="Rectangle 113"/>
          <p:cNvSpPr/>
          <p:nvPr/>
        </p:nvSpPr>
        <p:spPr bwMode="invGray">
          <a:xfrm>
            <a:off x="5118755" y="4637993"/>
            <a:ext cx="3318235" cy="1461154"/>
          </a:xfrm>
          <a:prstGeom prst="rect">
            <a:avLst/>
          </a:prstGeom>
          <a:solidFill>
            <a:schemeClr val="bg1"/>
          </a:solidFill>
          <a:ln w="31750">
            <a:solidFill>
              <a:schemeClr val="accent3">
                <a:lumMod val="75000"/>
              </a:schemeClr>
            </a:solidFill>
            <a:prstDash val="sysDot"/>
            <a:round/>
            <a:headEnd/>
            <a:tailEnd/>
          </a:ln>
          <a:extLst/>
        </p:spPr>
        <p:txBody>
          <a:bodyPr wrap="square" rtlCol="0" anchor="ctr"/>
          <a:lstStyle/>
          <a:p>
            <a:pPr algn="ctr" defTabSz="342879"/>
            <a:endParaRPr lang="en-US" sz="2000" dirty="0" smtClean="0"/>
          </a:p>
        </p:txBody>
      </p:sp>
      <p:pic>
        <p:nvPicPr>
          <p:cNvPr id="31" name="Picture 30" descr="Retail_Small.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5226091" y="4719490"/>
            <a:ext cx="485690" cy="385134"/>
          </a:xfrm>
          <a:prstGeom prst="rect">
            <a:avLst/>
          </a:prstGeom>
        </p:spPr>
      </p:pic>
      <p:pic>
        <p:nvPicPr>
          <p:cNvPr id="32" name="Picture 31" descr="Retail_Small.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5746144" y="4721058"/>
            <a:ext cx="485690" cy="385134"/>
          </a:xfrm>
          <a:prstGeom prst="rect">
            <a:avLst/>
          </a:prstGeom>
        </p:spPr>
      </p:pic>
      <p:pic>
        <p:nvPicPr>
          <p:cNvPr id="33" name="Picture 32" descr="Retail_Small.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6274041" y="4721062"/>
            <a:ext cx="485690" cy="385134"/>
          </a:xfrm>
          <a:prstGeom prst="rect">
            <a:avLst/>
          </a:prstGeom>
        </p:spPr>
      </p:pic>
      <p:pic>
        <p:nvPicPr>
          <p:cNvPr id="34" name="Picture 33" descr="Retail_Small.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6803521" y="4722630"/>
            <a:ext cx="485690" cy="385134"/>
          </a:xfrm>
          <a:prstGeom prst="rect">
            <a:avLst/>
          </a:prstGeom>
        </p:spPr>
      </p:pic>
      <p:pic>
        <p:nvPicPr>
          <p:cNvPr id="35" name="Picture 34" descr="Retail_Small.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5227663" y="5164122"/>
            <a:ext cx="485690" cy="385134"/>
          </a:xfrm>
          <a:prstGeom prst="rect">
            <a:avLst/>
          </a:prstGeom>
        </p:spPr>
      </p:pic>
      <p:pic>
        <p:nvPicPr>
          <p:cNvPr id="36" name="Picture 35" descr="Retail_Small.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5747716" y="5165690"/>
            <a:ext cx="485690" cy="385134"/>
          </a:xfrm>
          <a:prstGeom prst="rect">
            <a:avLst/>
          </a:prstGeom>
        </p:spPr>
      </p:pic>
      <p:pic>
        <p:nvPicPr>
          <p:cNvPr id="37" name="Picture 36" descr="Retail_Small.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6275613" y="5165694"/>
            <a:ext cx="485690" cy="385134"/>
          </a:xfrm>
          <a:prstGeom prst="rect">
            <a:avLst/>
          </a:prstGeom>
        </p:spPr>
      </p:pic>
      <p:pic>
        <p:nvPicPr>
          <p:cNvPr id="38" name="Picture 37" descr="Retail_Small.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6805093" y="5167262"/>
            <a:ext cx="485690" cy="385134"/>
          </a:xfrm>
          <a:prstGeom prst="rect">
            <a:avLst/>
          </a:prstGeom>
        </p:spPr>
      </p:pic>
      <p:pic>
        <p:nvPicPr>
          <p:cNvPr id="63" name="Picture 62" descr="Retail_Small.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7335403" y="4721065"/>
            <a:ext cx="485690" cy="385134"/>
          </a:xfrm>
          <a:prstGeom prst="rect">
            <a:avLst/>
          </a:prstGeom>
        </p:spPr>
      </p:pic>
      <p:pic>
        <p:nvPicPr>
          <p:cNvPr id="64" name="Picture 63" descr="Retail_Small.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7855456" y="4722633"/>
            <a:ext cx="485690" cy="385134"/>
          </a:xfrm>
          <a:prstGeom prst="rect">
            <a:avLst/>
          </a:prstGeom>
        </p:spPr>
      </p:pic>
      <p:pic>
        <p:nvPicPr>
          <p:cNvPr id="84" name="Picture 83" descr="Retail_Small.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7316550" y="5165692"/>
            <a:ext cx="485690" cy="385134"/>
          </a:xfrm>
          <a:prstGeom prst="rect">
            <a:avLst/>
          </a:prstGeom>
        </p:spPr>
      </p:pic>
      <p:pic>
        <p:nvPicPr>
          <p:cNvPr id="85" name="Picture 84" descr="Retail_Small.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7836603" y="5167260"/>
            <a:ext cx="485690" cy="385134"/>
          </a:xfrm>
          <a:prstGeom prst="rect">
            <a:avLst/>
          </a:prstGeom>
        </p:spPr>
      </p:pic>
      <p:pic>
        <p:nvPicPr>
          <p:cNvPr id="88" name="Picture 87" descr="Retail_Small.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5238661" y="5608753"/>
            <a:ext cx="485690" cy="385134"/>
          </a:xfrm>
          <a:prstGeom prst="rect">
            <a:avLst/>
          </a:prstGeom>
        </p:spPr>
      </p:pic>
      <p:pic>
        <p:nvPicPr>
          <p:cNvPr id="89" name="Picture 88" descr="Retail_Small.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5758714" y="5610321"/>
            <a:ext cx="485690" cy="385134"/>
          </a:xfrm>
          <a:prstGeom prst="rect">
            <a:avLst/>
          </a:prstGeom>
        </p:spPr>
      </p:pic>
      <p:pic>
        <p:nvPicPr>
          <p:cNvPr id="90" name="Picture 89" descr="Retail_Small.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6286611" y="5610325"/>
            <a:ext cx="485690" cy="385134"/>
          </a:xfrm>
          <a:prstGeom prst="rect">
            <a:avLst/>
          </a:prstGeom>
        </p:spPr>
      </p:pic>
      <p:pic>
        <p:nvPicPr>
          <p:cNvPr id="91" name="Picture 90" descr="Retail_Small.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6816091" y="5611893"/>
            <a:ext cx="485690" cy="385134"/>
          </a:xfrm>
          <a:prstGeom prst="rect">
            <a:avLst/>
          </a:prstGeom>
        </p:spPr>
      </p:pic>
      <p:pic>
        <p:nvPicPr>
          <p:cNvPr id="92" name="Picture 91" descr="Retail_Small.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7327548" y="5610323"/>
            <a:ext cx="485690" cy="385134"/>
          </a:xfrm>
          <a:prstGeom prst="rect">
            <a:avLst/>
          </a:prstGeom>
        </p:spPr>
      </p:pic>
      <p:pic>
        <p:nvPicPr>
          <p:cNvPr id="93" name="Picture 92" descr="Retail_Small.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7847601" y="5611891"/>
            <a:ext cx="485690" cy="385134"/>
          </a:xfrm>
          <a:prstGeom prst="rect">
            <a:avLst/>
          </a:prstGeom>
        </p:spPr>
      </p:pic>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pic>
        <p:nvPicPr>
          <p:cNvPr id="2051" name="Picture 3"/>
          <p:cNvPicPr>
            <a:picLocks noChangeAspect="1" noChangeArrowheads="1"/>
          </p:cNvPicPr>
          <p:nvPr/>
        </p:nvPicPr>
        <p:blipFill>
          <a:blip r:embed="rId3" cstate="print"/>
          <a:srcRect/>
          <a:stretch>
            <a:fillRect/>
          </a:stretch>
        </p:blipFill>
        <p:spPr bwMode="auto">
          <a:xfrm>
            <a:off x="4242948" y="2623929"/>
            <a:ext cx="4308986" cy="2464906"/>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p:spPr>
      </p:pic>
      <p:pic>
        <p:nvPicPr>
          <p:cNvPr id="2052" name="Picture 4"/>
          <p:cNvPicPr>
            <a:picLocks noChangeAspect="1" noChangeArrowheads="1"/>
          </p:cNvPicPr>
          <p:nvPr/>
        </p:nvPicPr>
        <p:blipFill>
          <a:blip r:embed="rId4" cstate="print"/>
          <a:srcRect/>
          <a:stretch>
            <a:fillRect/>
          </a:stretch>
        </p:blipFill>
        <p:spPr bwMode="auto">
          <a:xfrm>
            <a:off x="1074271" y="2618326"/>
            <a:ext cx="1937311" cy="2459393"/>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p:spPr>
      </p:pic>
      <p:sp>
        <p:nvSpPr>
          <p:cNvPr id="8" name="Snip Diagonal Corner Rectangle 7"/>
          <p:cNvSpPr/>
          <p:nvPr/>
        </p:nvSpPr>
        <p:spPr bwMode="auto">
          <a:xfrm>
            <a:off x="459797" y="1228589"/>
            <a:ext cx="8196807" cy="372113"/>
          </a:xfrm>
          <a:prstGeom prst="snip2DiagRect">
            <a:avLst/>
          </a:prstGeom>
          <a:solidFill>
            <a:srgbClr val="000000"/>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sp>
        <p:nvSpPr>
          <p:cNvPr id="9" name="TextBox 8"/>
          <p:cNvSpPr txBox="1"/>
          <p:nvPr/>
        </p:nvSpPr>
        <p:spPr>
          <a:xfrm>
            <a:off x="977466" y="1231370"/>
            <a:ext cx="6556395" cy="369332"/>
          </a:xfrm>
          <a:prstGeom prst="rect">
            <a:avLst/>
          </a:prstGeom>
          <a:noFill/>
          <a:effectLst/>
        </p:spPr>
        <p:txBody>
          <a:bodyPr wrap="square" rtlCol="0">
            <a:spAutoFit/>
          </a:bodyPr>
          <a:lstStyle/>
          <a:p>
            <a:r>
              <a:rPr lang="en-US" dirty="0" smtClean="0">
                <a:solidFill>
                  <a:schemeClr val="bg1"/>
                </a:solidFill>
                <a:effectLst>
                  <a:outerShdw blurRad="38100" dist="38100" dir="2700000" algn="tl">
                    <a:srgbClr val="000000">
                      <a:alpha val="43137"/>
                    </a:srgbClr>
                  </a:outerShdw>
                </a:effectLst>
                <a:cs typeface="Helvetica 55 Roman"/>
              </a:rPr>
              <a:t>Try FortiCloud Out for Yourself!</a:t>
            </a:r>
            <a:endParaRPr lang="en-US" sz="1200" dirty="0" smtClean="0">
              <a:solidFill>
                <a:schemeClr val="bg1"/>
              </a:solidFill>
              <a:effectLst>
                <a:outerShdw blurRad="38100" dist="38100" dir="2700000" algn="tl">
                  <a:srgbClr val="000000">
                    <a:alpha val="43137"/>
                  </a:srgbClr>
                </a:outerShdw>
              </a:effectLst>
              <a:cs typeface="Helvetica 55 Roman"/>
            </a:endParaRPr>
          </a:p>
        </p:txBody>
      </p:sp>
      <p:pic>
        <p:nvPicPr>
          <p:cNvPr id="10" name="Picture 9"/>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699850" y="1258430"/>
            <a:ext cx="314135" cy="314135"/>
          </a:xfrm>
          <a:prstGeom prst="rect">
            <a:avLst/>
          </a:prstGeom>
        </p:spPr>
      </p:pic>
      <p:sp>
        <p:nvSpPr>
          <p:cNvPr id="11" name="TextBox 10"/>
          <p:cNvSpPr txBox="1"/>
          <p:nvPr/>
        </p:nvSpPr>
        <p:spPr>
          <a:xfrm>
            <a:off x="347872" y="2017642"/>
            <a:ext cx="729687" cy="584775"/>
          </a:xfrm>
          <a:prstGeom prst="rect">
            <a:avLst/>
          </a:prstGeom>
          <a:noFill/>
        </p:spPr>
        <p:txBody>
          <a:bodyPr wrap="none" rtlCol="0">
            <a:spAutoFit/>
          </a:bodyPr>
          <a:lstStyle/>
          <a:p>
            <a:pPr marL="517525" indent="-517525"/>
            <a:r>
              <a:rPr lang="en-US" sz="3200" dirty="0" smtClean="0">
                <a:solidFill>
                  <a:schemeClr val="accent1"/>
                </a:solidFill>
                <a:latin typeface="Calibri"/>
              </a:rPr>
              <a:t>❶</a:t>
            </a:r>
            <a:endParaRPr lang="en-US" sz="2800" dirty="0"/>
          </a:p>
        </p:txBody>
      </p:sp>
      <p:sp>
        <p:nvSpPr>
          <p:cNvPr id="13" name="TextBox 12"/>
          <p:cNvSpPr txBox="1"/>
          <p:nvPr/>
        </p:nvSpPr>
        <p:spPr>
          <a:xfrm>
            <a:off x="947532" y="1951380"/>
            <a:ext cx="2544286" cy="646331"/>
          </a:xfrm>
          <a:prstGeom prst="rect">
            <a:avLst/>
          </a:prstGeom>
          <a:noFill/>
        </p:spPr>
        <p:txBody>
          <a:bodyPr wrap="none" rtlCol="0">
            <a:spAutoFit/>
          </a:bodyPr>
          <a:lstStyle/>
          <a:p>
            <a:r>
              <a:rPr lang="en-US" dirty="0" smtClean="0"/>
              <a:t>Set up an account in</a:t>
            </a:r>
            <a:br>
              <a:rPr lang="en-US" dirty="0" smtClean="0"/>
            </a:br>
            <a:r>
              <a:rPr lang="en-US" dirty="0" smtClean="0"/>
              <a:t>FortiCloud or FortiCare</a:t>
            </a:r>
            <a:endParaRPr lang="en-US" sz="2800" dirty="0"/>
          </a:p>
        </p:txBody>
      </p:sp>
      <p:sp>
        <p:nvSpPr>
          <p:cNvPr id="14" name="TextBox 13"/>
          <p:cNvSpPr txBox="1"/>
          <p:nvPr/>
        </p:nvSpPr>
        <p:spPr>
          <a:xfrm>
            <a:off x="3551598" y="2030892"/>
            <a:ext cx="729687" cy="584775"/>
          </a:xfrm>
          <a:prstGeom prst="rect">
            <a:avLst/>
          </a:prstGeom>
          <a:noFill/>
        </p:spPr>
        <p:txBody>
          <a:bodyPr wrap="none" rtlCol="0">
            <a:spAutoFit/>
          </a:bodyPr>
          <a:lstStyle/>
          <a:p>
            <a:pPr marL="517525" indent="-517525"/>
            <a:r>
              <a:rPr lang="en-US" sz="3200" dirty="0" smtClean="0">
                <a:solidFill>
                  <a:schemeClr val="accent1"/>
                </a:solidFill>
                <a:latin typeface="Calibri"/>
              </a:rPr>
              <a:t>❷</a:t>
            </a:r>
            <a:endParaRPr lang="en-US" sz="2800" dirty="0"/>
          </a:p>
        </p:txBody>
      </p:sp>
      <p:sp>
        <p:nvSpPr>
          <p:cNvPr id="15" name="TextBox 14"/>
          <p:cNvSpPr txBox="1"/>
          <p:nvPr/>
        </p:nvSpPr>
        <p:spPr>
          <a:xfrm>
            <a:off x="4151258" y="1964634"/>
            <a:ext cx="4088281" cy="646331"/>
          </a:xfrm>
          <a:prstGeom prst="rect">
            <a:avLst/>
          </a:prstGeom>
          <a:noFill/>
        </p:spPr>
        <p:txBody>
          <a:bodyPr wrap="square" rtlCol="0">
            <a:spAutoFit/>
          </a:bodyPr>
          <a:lstStyle/>
          <a:p>
            <a:r>
              <a:rPr lang="en-US" dirty="0" smtClean="0"/>
              <a:t>Login to FortiCloud via the licensing widget on your FortiGate/</a:t>
            </a:r>
            <a:r>
              <a:rPr lang="en-US" dirty="0" err="1" smtClean="0"/>
              <a:t>FortiWiFi</a:t>
            </a:r>
            <a:endParaRPr lang="en-US" sz="2800" dirty="0"/>
          </a:p>
        </p:txBody>
      </p:sp>
      <p:sp>
        <p:nvSpPr>
          <p:cNvPr id="16" name="Rectangle 15"/>
          <p:cNvSpPr/>
          <p:nvPr/>
        </p:nvSpPr>
        <p:spPr bwMode="auto">
          <a:xfrm>
            <a:off x="2521232" y="5377069"/>
            <a:ext cx="4118101" cy="693673"/>
          </a:xfrm>
          <a:prstGeom prst="rect">
            <a:avLst/>
          </a:prstGeom>
          <a:solidFill>
            <a:schemeClr val="bg2"/>
          </a:solidFill>
          <a:ln w="25400" cap="flat" cmpd="sng" algn="ctr">
            <a:solidFill>
              <a:schemeClr val="accent1"/>
            </a:solidFill>
            <a:prstDash val="solid"/>
            <a:round/>
            <a:headEnd type="none" w="med" len="med"/>
            <a:tailEnd type="none" w="med" len="med"/>
          </a:ln>
          <a:effectLst/>
        </p:spPr>
        <p:txBody>
          <a:bodyPr vert="horz" wrap="square" lIns="91440" tIns="0" rIns="91440" bIns="0" numCol="1" rtlCol="0" anchor="ctr" anchorCtr="0" compatLnSpc="1">
            <a:prstTxWarp prst="textNoShape">
              <a:avLst/>
            </a:prstTxWarp>
          </a:bodyPr>
          <a:lstStyle/>
          <a:p>
            <a:pPr algn="ctr" defTabSz="914400" eaLnBrk="0" fontAlgn="base" hangingPunct="0">
              <a:spcBef>
                <a:spcPct val="20000"/>
              </a:spcBef>
              <a:spcAft>
                <a:spcPct val="0"/>
              </a:spcAft>
              <a:buClr>
                <a:schemeClr val="accent1"/>
              </a:buClr>
              <a:buSzPct val="90000"/>
            </a:pPr>
            <a:r>
              <a:rPr kumimoji="0" lang="en-US" sz="1200" b="1" i="0" u="none" strike="noStrike" cap="none" normalizeH="0" baseline="0" dirty="0" smtClean="0">
                <a:ln>
                  <a:noFill/>
                </a:ln>
                <a:solidFill>
                  <a:srgbClr val="000000"/>
                </a:solidFill>
                <a:effectLst/>
                <a:latin typeface="Arial" charset="0"/>
              </a:rPr>
              <a:t>Alternatively, browse</a:t>
            </a:r>
            <a:r>
              <a:rPr kumimoji="0" lang="en-US" sz="1200" b="1" i="0" u="none" strike="noStrike" cap="none" normalizeH="0" dirty="0" smtClean="0">
                <a:ln>
                  <a:noFill/>
                </a:ln>
                <a:solidFill>
                  <a:srgbClr val="000000"/>
                </a:solidFill>
                <a:effectLst/>
                <a:latin typeface="Arial" charset="0"/>
              </a:rPr>
              <a:t> to </a:t>
            </a:r>
            <a:r>
              <a:rPr kumimoji="0" lang="en-US" sz="1200" b="1" i="0" u="none" strike="noStrike" cap="none" normalizeH="0" dirty="0" smtClean="0">
                <a:ln>
                  <a:noFill/>
                </a:ln>
                <a:solidFill>
                  <a:srgbClr val="000000"/>
                </a:solidFill>
                <a:effectLst/>
                <a:latin typeface="Arial" charset="0"/>
                <a:hlinkClick r:id="rId6"/>
              </a:rPr>
              <a:t>www.forticloud.com</a:t>
            </a:r>
            <a:r>
              <a:rPr kumimoji="0" lang="en-US" sz="1200" b="1" i="0" u="none" strike="noStrike" cap="none" normalizeH="0" dirty="0" smtClean="0">
                <a:ln>
                  <a:noFill/>
                </a:ln>
                <a:solidFill>
                  <a:srgbClr val="000000"/>
                </a:solidFill>
                <a:effectLst/>
                <a:latin typeface="Arial" charset="0"/>
              </a:rPr>
              <a:t> </a:t>
            </a:r>
            <a:br>
              <a:rPr kumimoji="0" lang="en-US" sz="1200" b="1" i="0" u="none" strike="noStrike" cap="none" normalizeH="0" dirty="0" smtClean="0">
                <a:ln>
                  <a:noFill/>
                </a:ln>
                <a:solidFill>
                  <a:srgbClr val="000000"/>
                </a:solidFill>
                <a:effectLst/>
                <a:latin typeface="Arial" charset="0"/>
              </a:rPr>
            </a:br>
            <a:r>
              <a:rPr kumimoji="0" lang="en-US" sz="1200" b="1" i="0" u="none" strike="noStrike" cap="none" normalizeH="0" dirty="0" smtClean="0">
                <a:ln>
                  <a:noFill/>
                </a:ln>
                <a:solidFill>
                  <a:srgbClr val="000000"/>
                </a:solidFill>
                <a:effectLst/>
                <a:latin typeface="Arial" charset="0"/>
              </a:rPr>
              <a:t>and click on the “Live Demo” link</a:t>
            </a:r>
            <a:endParaRPr kumimoji="0" lang="en-US" sz="1200" b="1" i="0" u="none" strike="noStrike" cap="none" normalizeH="0" baseline="0" dirty="0">
              <a:ln>
                <a:noFill/>
              </a:ln>
              <a:solidFill>
                <a:srgbClr val="000000"/>
              </a:solidFill>
              <a:effectLst/>
              <a:latin typeface="Arial" charset="0"/>
            </a:endParaRPr>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Appendix Slides</a:t>
            </a:r>
            <a:endParaRPr lang="en-US" dirty="0"/>
          </a:p>
        </p:txBody>
      </p:sp>
      <p:sp>
        <p:nvSpPr>
          <p:cNvPr id="5" name="Text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xmlns="" val="4167959180"/>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573932" y="1682883"/>
            <a:ext cx="8035047" cy="684042"/>
          </a:xfrm>
          <a:prstGeom prst="rect">
            <a:avLst/>
          </a:prstGeom>
          <a:gradFill flip="none" rotWithShape="1">
            <a:gsLst>
              <a:gs pos="0">
                <a:schemeClr val="bg1">
                  <a:lumMod val="75000"/>
                </a:schemeClr>
              </a:gs>
              <a:gs pos="100000">
                <a:schemeClr val="bg1">
                  <a:lumMod val="95000"/>
                </a:schemeClr>
              </a:gs>
            </a:gsLst>
            <a:lin ang="5400000" scaled="0"/>
            <a:tileRect/>
          </a:gradFill>
          <a:ln w="9525" cap="flat" cmpd="sng" algn="ctr">
            <a:solidFill>
              <a:schemeClr val="bg2">
                <a:lumMod val="10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sp>
        <p:nvSpPr>
          <p:cNvPr id="2" name="Title 1"/>
          <p:cNvSpPr>
            <a:spLocks noGrp="1"/>
          </p:cNvSpPr>
          <p:nvPr>
            <p:ph type="title"/>
          </p:nvPr>
        </p:nvSpPr>
        <p:spPr/>
        <p:txBody>
          <a:bodyPr/>
          <a:lstStyle/>
          <a:p>
            <a:r>
              <a:rPr lang="en-US" dirty="0" smtClean="0"/>
              <a:t>Frequently Asked Questions: FortiCloud + Wireless</a:t>
            </a:r>
            <a:endParaRPr lang="en-US" dirty="0"/>
          </a:p>
        </p:txBody>
      </p:sp>
      <p:sp>
        <p:nvSpPr>
          <p:cNvPr id="4" name="_color1"/>
          <p:cNvSpPr>
            <a:spLocks noChangeArrowheads="1"/>
          </p:cNvSpPr>
          <p:nvPr/>
        </p:nvSpPr>
        <p:spPr bwMode="gray">
          <a:xfrm>
            <a:off x="480476" y="1245745"/>
            <a:ext cx="8210715" cy="470846"/>
          </a:xfrm>
          <a:prstGeom prst="snip2DiagRect">
            <a:avLst/>
          </a:prstGeom>
          <a:gradFill flip="none" rotWithShape="1">
            <a:gsLst>
              <a:gs pos="0">
                <a:schemeClr val="tx1">
                  <a:lumMod val="50000"/>
                  <a:lumOff val="50000"/>
                </a:schemeClr>
              </a:gs>
              <a:gs pos="100000">
                <a:schemeClr val="tx1">
                  <a:lumMod val="75000"/>
                  <a:lumOff val="25000"/>
                </a:schemeClr>
              </a:gs>
            </a:gsLst>
            <a:lin ang="16200000" scaled="0"/>
            <a:tileRect/>
          </a:gradFill>
          <a:ln w="12700">
            <a:noFill/>
            <a:miter lim="800000"/>
            <a:headEnd/>
            <a:tailEnd/>
          </a:ln>
          <a:effectLst>
            <a:outerShdw blurRad="50800" dist="38100" dir="2700000" algn="tl" rotWithShape="0">
              <a:prstClr val="black">
                <a:alpha val="40000"/>
              </a:prstClr>
            </a:outerShdw>
          </a:effectLst>
          <a:scene3d>
            <a:camera prst="orthographicFront"/>
            <a:lightRig rig="contrasting" dir="t"/>
          </a:scene3d>
          <a:sp3d>
            <a:bevelT w="25400" prst="angle"/>
          </a:sp3d>
        </p:spPr>
        <p:txBody>
          <a:bodyPr lIns="108000" tIns="72000" rIns="108000" bIns="72000" anchor="ctr"/>
          <a:lstStyle/>
          <a:p>
            <a:pPr defTabSz="801688" eaLnBrk="0" hangingPunct="0"/>
            <a:r>
              <a:rPr lang="en-GB" b="1" noProof="1" smtClean="0">
                <a:solidFill>
                  <a:schemeClr val="bg1"/>
                </a:solidFill>
                <a:effectLst>
                  <a:outerShdw blurRad="38100" dist="38100" dir="2700000" algn="tl">
                    <a:srgbClr val="000000">
                      <a:alpha val="43137"/>
                    </a:srgbClr>
                  </a:outerShdw>
                </a:effectLst>
                <a:cs typeface="Arial" charset="0"/>
              </a:rPr>
              <a:t> Q: How can I evaluate features of FortiCloud wireless?</a:t>
            </a:r>
          </a:p>
        </p:txBody>
      </p:sp>
      <p:sp>
        <p:nvSpPr>
          <p:cNvPr id="6" name="TextBox 5"/>
          <p:cNvSpPr txBox="1"/>
          <p:nvPr/>
        </p:nvSpPr>
        <p:spPr>
          <a:xfrm>
            <a:off x="661482" y="1750972"/>
            <a:ext cx="7830765" cy="584775"/>
          </a:xfrm>
          <a:prstGeom prst="rect">
            <a:avLst/>
          </a:prstGeom>
          <a:noFill/>
        </p:spPr>
        <p:txBody>
          <a:bodyPr wrap="square" rtlCol="0">
            <a:spAutoFit/>
          </a:bodyPr>
          <a:lstStyle/>
          <a:p>
            <a:pPr marL="233363" indent="-233363"/>
            <a:r>
              <a:rPr lang="en-US" sz="1600" dirty="0" smtClean="0">
                <a:solidFill>
                  <a:srgbClr val="404040"/>
                </a:solidFill>
                <a:cs typeface="Helvetica 55 Roman"/>
              </a:rPr>
              <a:t>A: Without trialing a </a:t>
            </a:r>
            <a:r>
              <a:rPr lang="en-US" sz="1600" dirty="0" err="1" smtClean="0">
                <a:solidFill>
                  <a:srgbClr val="404040"/>
                </a:solidFill>
                <a:cs typeface="Helvetica 55 Roman"/>
              </a:rPr>
              <a:t>FortiAP</a:t>
            </a:r>
            <a:r>
              <a:rPr lang="en-US" sz="1600" dirty="0" smtClean="0">
                <a:solidFill>
                  <a:srgbClr val="404040"/>
                </a:solidFill>
                <a:cs typeface="Helvetica 55 Roman"/>
              </a:rPr>
              <a:t>, prospective customers can still look at the FortiCloud website (</a:t>
            </a:r>
            <a:r>
              <a:rPr lang="en-US" sz="1600" dirty="0" smtClean="0">
                <a:solidFill>
                  <a:schemeClr val="accent1">
                    <a:lumMod val="75000"/>
                  </a:schemeClr>
                </a:solidFill>
                <a:cs typeface="Helvetica 55 Roman"/>
                <a:hlinkClick r:id="rId3"/>
              </a:rPr>
              <a:t>www.forticloud.com</a:t>
            </a:r>
            <a:r>
              <a:rPr lang="en-US" sz="1600" dirty="0" smtClean="0">
                <a:solidFill>
                  <a:srgbClr val="404040"/>
                </a:solidFill>
                <a:cs typeface="Helvetica 55 Roman"/>
              </a:rPr>
              <a:t>) and click on the “live demo” link</a:t>
            </a:r>
          </a:p>
        </p:txBody>
      </p:sp>
      <p:sp>
        <p:nvSpPr>
          <p:cNvPr id="7" name="Rectangle 6"/>
          <p:cNvSpPr/>
          <p:nvPr/>
        </p:nvSpPr>
        <p:spPr bwMode="auto">
          <a:xfrm>
            <a:off x="570684" y="2934547"/>
            <a:ext cx="8035047" cy="684042"/>
          </a:xfrm>
          <a:prstGeom prst="rect">
            <a:avLst/>
          </a:prstGeom>
          <a:gradFill flip="none" rotWithShape="1">
            <a:gsLst>
              <a:gs pos="0">
                <a:schemeClr val="bg1">
                  <a:lumMod val="75000"/>
                </a:schemeClr>
              </a:gs>
              <a:gs pos="100000">
                <a:schemeClr val="bg1">
                  <a:lumMod val="95000"/>
                </a:schemeClr>
              </a:gs>
            </a:gsLst>
            <a:lin ang="5400000" scaled="0"/>
            <a:tileRect/>
          </a:gradFill>
          <a:ln w="9525" cap="flat" cmpd="sng" algn="ctr">
            <a:solidFill>
              <a:schemeClr val="bg2">
                <a:lumMod val="10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sp>
        <p:nvSpPr>
          <p:cNvPr id="8" name="_color1"/>
          <p:cNvSpPr>
            <a:spLocks noChangeArrowheads="1"/>
          </p:cNvSpPr>
          <p:nvPr/>
        </p:nvSpPr>
        <p:spPr bwMode="gray">
          <a:xfrm>
            <a:off x="477228" y="2497409"/>
            <a:ext cx="8210715" cy="470846"/>
          </a:xfrm>
          <a:prstGeom prst="snip2DiagRect">
            <a:avLst/>
          </a:prstGeom>
          <a:gradFill flip="none" rotWithShape="1">
            <a:gsLst>
              <a:gs pos="0">
                <a:schemeClr val="tx1">
                  <a:lumMod val="50000"/>
                  <a:lumOff val="50000"/>
                </a:schemeClr>
              </a:gs>
              <a:gs pos="100000">
                <a:schemeClr val="tx1">
                  <a:lumMod val="75000"/>
                  <a:lumOff val="25000"/>
                </a:schemeClr>
              </a:gs>
            </a:gsLst>
            <a:lin ang="16200000" scaled="0"/>
            <a:tileRect/>
          </a:gradFill>
          <a:ln w="12700">
            <a:noFill/>
            <a:miter lim="800000"/>
            <a:headEnd/>
            <a:tailEnd/>
          </a:ln>
          <a:effectLst>
            <a:outerShdw blurRad="50800" dist="38100" dir="2700000" algn="tl" rotWithShape="0">
              <a:prstClr val="black">
                <a:alpha val="40000"/>
              </a:prstClr>
            </a:outerShdw>
          </a:effectLst>
          <a:scene3d>
            <a:camera prst="orthographicFront"/>
            <a:lightRig rig="contrasting" dir="t"/>
          </a:scene3d>
          <a:sp3d>
            <a:bevelT w="25400" prst="angle"/>
          </a:sp3d>
        </p:spPr>
        <p:txBody>
          <a:bodyPr lIns="108000" tIns="72000" rIns="108000" bIns="72000" anchor="ctr"/>
          <a:lstStyle/>
          <a:p>
            <a:pPr defTabSz="801688" eaLnBrk="0" hangingPunct="0"/>
            <a:r>
              <a:rPr lang="en-GB" b="1" noProof="1" smtClean="0">
                <a:solidFill>
                  <a:schemeClr val="bg1"/>
                </a:solidFill>
                <a:cs typeface="Arial" charset="0"/>
              </a:rPr>
              <a:t> </a:t>
            </a:r>
            <a:r>
              <a:rPr lang="en-GB" b="1" noProof="1" smtClean="0">
                <a:solidFill>
                  <a:schemeClr val="bg1"/>
                </a:solidFill>
                <a:effectLst>
                  <a:outerShdw blurRad="38100" dist="38100" dir="2700000" algn="tl">
                    <a:srgbClr val="000000">
                      <a:alpha val="43137"/>
                    </a:srgbClr>
                  </a:outerShdw>
                </a:effectLst>
                <a:cs typeface="Arial" charset="0"/>
              </a:rPr>
              <a:t>Q: Why is Fortinet better than competitive wireless vendors? </a:t>
            </a:r>
          </a:p>
        </p:txBody>
      </p:sp>
      <p:sp>
        <p:nvSpPr>
          <p:cNvPr id="9" name="TextBox 8"/>
          <p:cNvSpPr txBox="1"/>
          <p:nvPr/>
        </p:nvSpPr>
        <p:spPr>
          <a:xfrm>
            <a:off x="658234" y="3002636"/>
            <a:ext cx="7830765" cy="584775"/>
          </a:xfrm>
          <a:prstGeom prst="rect">
            <a:avLst/>
          </a:prstGeom>
          <a:noFill/>
        </p:spPr>
        <p:txBody>
          <a:bodyPr wrap="square" rtlCol="0">
            <a:spAutoFit/>
          </a:bodyPr>
          <a:lstStyle/>
          <a:p>
            <a:pPr marL="233363" indent="-233363"/>
            <a:r>
              <a:rPr lang="en-US" sz="1600" dirty="0" smtClean="0">
                <a:solidFill>
                  <a:srgbClr val="404040"/>
                </a:solidFill>
                <a:cs typeface="Helvetica 55 Roman"/>
              </a:rPr>
              <a:t>A: While there are some wireless vendors dabbling in security, there are very few security vendors with proven, mature wireless products like Fortinet</a:t>
            </a:r>
          </a:p>
        </p:txBody>
      </p:sp>
      <p:sp>
        <p:nvSpPr>
          <p:cNvPr id="10" name="Rectangle 9"/>
          <p:cNvSpPr/>
          <p:nvPr/>
        </p:nvSpPr>
        <p:spPr bwMode="auto">
          <a:xfrm>
            <a:off x="570684" y="4189459"/>
            <a:ext cx="8035047" cy="684042"/>
          </a:xfrm>
          <a:prstGeom prst="rect">
            <a:avLst/>
          </a:prstGeom>
          <a:gradFill flip="none" rotWithShape="1">
            <a:gsLst>
              <a:gs pos="0">
                <a:schemeClr val="bg1">
                  <a:lumMod val="75000"/>
                </a:schemeClr>
              </a:gs>
              <a:gs pos="100000">
                <a:schemeClr val="bg1">
                  <a:lumMod val="95000"/>
                </a:schemeClr>
              </a:gs>
            </a:gsLst>
            <a:lin ang="5400000" scaled="0"/>
            <a:tileRect/>
          </a:gradFill>
          <a:ln w="9525" cap="flat" cmpd="sng" algn="ctr">
            <a:solidFill>
              <a:schemeClr val="bg2">
                <a:lumMod val="10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sp>
        <p:nvSpPr>
          <p:cNvPr id="11" name="_color1"/>
          <p:cNvSpPr>
            <a:spLocks noChangeArrowheads="1"/>
          </p:cNvSpPr>
          <p:nvPr/>
        </p:nvSpPr>
        <p:spPr bwMode="gray">
          <a:xfrm>
            <a:off x="477228" y="3752321"/>
            <a:ext cx="8210715" cy="470846"/>
          </a:xfrm>
          <a:prstGeom prst="snip2DiagRect">
            <a:avLst/>
          </a:prstGeom>
          <a:gradFill flip="none" rotWithShape="1">
            <a:gsLst>
              <a:gs pos="0">
                <a:schemeClr val="tx1">
                  <a:lumMod val="50000"/>
                  <a:lumOff val="50000"/>
                </a:schemeClr>
              </a:gs>
              <a:gs pos="100000">
                <a:schemeClr val="tx1">
                  <a:lumMod val="75000"/>
                  <a:lumOff val="25000"/>
                </a:schemeClr>
              </a:gs>
            </a:gsLst>
            <a:lin ang="16200000" scaled="0"/>
            <a:tileRect/>
          </a:gradFill>
          <a:ln w="12700">
            <a:noFill/>
            <a:miter lim="800000"/>
            <a:headEnd/>
            <a:tailEnd/>
          </a:ln>
          <a:effectLst>
            <a:outerShdw blurRad="50800" dist="38100" dir="2700000" algn="tl" rotWithShape="0">
              <a:prstClr val="black">
                <a:alpha val="40000"/>
              </a:prstClr>
            </a:outerShdw>
          </a:effectLst>
          <a:scene3d>
            <a:camera prst="orthographicFront"/>
            <a:lightRig rig="contrasting" dir="t"/>
          </a:scene3d>
          <a:sp3d>
            <a:bevelT w="25400" prst="angle"/>
          </a:sp3d>
        </p:spPr>
        <p:txBody>
          <a:bodyPr lIns="108000" tIns="72000" rIns="108000" bIns="72000" anchor="ctr"/>
          <a:lstStyle/>
          <a:p>
            <a:pPr defTabSz="801688" eaLnBrk="0" hangingPunct="0"/>
            <a:r>
              <a:rPr lang="en-GB" b="1" noProof="1" smtClean="0">
                <a:solidFill>
                  <a:schemeClr val="bg1"/>
                </a:solidFill>
                <a:effectLst>
                  <a:outerShdw blurRad="38100" dist="38100" dir="2700000" algn="tl">
                    <a:srgbClr val="000000">
                      <a:alpha val="43137"/>
                    </a:srgbClr>
                  </a:outerShdw>
                </a:effectLst>
                <a:cs typeface="Arial" charset="0"/>
              </a:rPr>
              <a:t> Q: Does Fortinet have a tool for planning AP hotspot coverage?</a:t>
            </a:r>
          </a:p>
        </p:txBody>
      </p:sp>
      <p:sp>
        <p:nvSpPr>
          <p:cNvPr id="12" name="TextBox 11"/>
          <p:cNvSpPr txBox="1"/>
          <p:nvPr/>
        </p:nvSpPr>
        <p:spPr>
          <a:xfrm>
            <a:off x="658234" y="4257548"/>
            <a:ext cx="7830765" cy="584775"/>
          </a:xfrm>
          <a:prstGeom prst="rect">
            <a:avLst/>
          </a:prstGeom>
          <a:noFill/>
        </p:spPr>
        <p:txBody>
          <a:bodyPr wrap="square" rtlCol="0">
            <a:spAutoFit/>
          </a:bodyPr>
          <a:lstStyle/>
          <a:p>
            <a:pPr marL="233363" indent="-233363"/>
            <a:r>
              <a:rPr lang="en-US" sz="1600" dirty="0" smtClean="0">
                <a:solidFill>
                  <a:srgbClr val="404040"/>
                </a:solidFill>
                <a:cs typeface="Helvetica 55 Roman"/>
              </a:rPr>
              <a:t>A: Yes, Fortinet offers </a:t>
            </a:r>
            <a:r>
              <a:rPr lang="en-US" sz="1600" dirty="0" err="1" smtClean="0">
                <a:solidFill>
                  <a:srgbClr val="404040"/>
                </a:solidFill>
                <a:cs typeface="Helvetica 55 Roman"/>
                <a:hlinkClick r:id="rId4"/>
              </a:rPr>
              <a:t>FortiPlanner</a:t>
            </a:r>
            <a:r>
              <a:rPr lang="en-US" sz="1600" dirty="0" smtClean="0">
                <a:solidFill>
                  <a:srgbClr val="404040"/>
                </a:solidFill>
                <a:cs typeface="Helvetica 55 Roman"/>
                <a:hlinkClick r:id="rId4"/>
              </a:rPr>
              <a:t> </a:t>
            </a:r>
            <a:r>
              <a:rPr lang="en-US" sz="1600" dirty="0" smtClean="0">
                <a:solidFill>
                  <a:srgbClr val="404040"/>
                </a:solidFill>
                <a:cs typeface="Helvetica 55 Roman"/>
              </a:rPr>
              <a:t>for customers determining their AP coverage – this tool is free of charge for deployments of 50 FortiAPs or less</a:t>
            </a:r>
          </a:p>
        </p:txBody>
      </p:sp>
      <p:sp>
        <p:nvSpPr>
          <p:cNvPr id="13" name="Rectangle 12"/>
          <p:cNvSpPr/>
          <p:nvPr/>
        </p:nvSpPr>
        <p:spPr bwMode="auto">
          <a:xfrm>
            <a:off x="570684" y="5444371"/>
            <a:ext cx="8035047" cy="684042"/>
          </a:xfrm>
          <a:prstGeom prst="rect">
            <a:avLst/>
          </a:prstGeom>
          <a:gradFill flip="none" rotWithShape="1">
            <a:gsLst>
              <a:gs pos="0">
                <a:schemeClr val="bg1">
                  <a:lumMod val="75000"/>
                </a:schemeClr>
              </a:gs>
              <a:gs pos="100000">
                <a:schemeClr val="bg1">
                  <a:lumMod val="95000"/>
                </a:schemeClr>
              </a:gs>
            </a:gsLst>
            <a:lin ang="5400000" scaled="0"/>
            <a:tileRect/>
          </a:gradFill>
          <a:ln w="9525" cap="flat" cmpd="sng" algn="ctr">
            <a:solidFill>
              <a:schemeClr val="bg2">
                <a:lumMod val="10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sp>
        <p:nvSpPr>
          <p:cNvPr id="14" name="_color1"/>
          <p:cNvSpPr>
            <a:spLocks noChangeArrowheads="1"/>
          </p:cNvSpPr>
          <p:nvPr/>
        </p:nvSpPr>
        <p:spPr bwMode="gray">
          <a:xfrm>
            <a:off x="477228" y="5007233"/>
            <a:ext cx="8210715" cy="470846"/>
          </a:xfrm>
          <a:prstGeom prst="snip2DiagRect">
            <a:avLst/>
          </a:prstGeom>
          <a:gradFill flip="none" rotWithShape="1">
            <a:gsLst>
              <a:gs pos="0">
                <a:schemeClr val="tx1">
                  <a:lumMod val="50000"/>
                  <a:lumOff val="50000"/>
                </a:schemeClr>
              </a:gs>
              <a:gs pos="100000">
                <a:schemeClr val="tx1">
                  <a:lumMod val="75000"/>
                  <a:lumOff val="25000"/>
                </a:schemeClr>
              </a:gs>
            </a:gsLst>
            <a:lin ang="16200000" scaled="0"/>
            <a:tileRect/>
          </a:gradFill>
          <a:ln w="12700">
            <a:noFill/>
            <a:miter lim="800000"/>
            <a:headEnd/>
            <a:tailEnd/>
          </a:ln>
          <a:effectLst>
            <a:outerShdw blurRad="50800" dist="38100" dir="2700000" algn="tl" rotWithShape="0">
              <a:prstClr val="black">
                <a:alpha val="40000"/>
              </a:prstClr>
            </a:outerShdw>
          </a:effectLst>
          <a:scene3d>
            <a:camera prst="orthographicFront"/>
            <a:lightRig rig="contrasting" dir="t"/>
          </a:scene3d>
          <a:sp3d>
            <a:bevelT w="25400" prst="angle"/>
          </a:sp3d>
        </p:spPr>
        <p:txBody>
          <a:bodyPr lIns="108000" tIns="72000" rIns="108000" bIns="72000" anchor="ctr"/>
          <a:lstStyle/>
          <a:p>
            <a:pPr defTabSz="801688" eaLnBrk="0" hangingPunct="0"/>
            <a:r>
              <a:rPr lang="en-GB" b="1" noProof="1" smtClean="0">
                <a:solidFill>
                  <a:schemeClr val="bg1"/>
                </a:solidFill>
                <a:cs typeface="Arial" charset="0"/>
              </a:rPr>
              <a:t> </a:t>
            </a:r>
            <a:r>
              <a:rPr lang="en-GB" b="1" noProof="1" smtClean="0">
                <a:solidFill>
                  <a:schemeClr val="bg1"/>
                </a:solidFill>
                <a:effectLst>
                  <a:outerShdw blurRad="38100" dist="38100" dir="2700000" algn="tl">
                    <a:srgbClr val="000000">
                      <a:alpha val="43137"/>
                    </a:srgbClr>
                  </a:outerShdw>
                </a:effectLst>
                <a:cs typeface="Arial" charset="0"/>
              </a:rPr>
              <a:t>Q: Where can I get more information on FortiCloud or FortiAPs?</a:t>
            </a:r>
          </a:p>
        </p:txBody>
      </p:sp>
      <p:sp>
        <p:nvSpPr>
          <p:cNvPr id="15" name="TextBox 14"/>
          <p:cNvSpPr txBox="1"/>
          <p:nvPr/>
        </p:nvSpPr>
        <p:spPr>
          <a:xfrm>
            <a:off x="658234" y="5512460"/>
            <a:ext cx="7830765" cy="584775"/>
          </a:xfrm>
          <a:prstGeom prst="rect">
            <a:avLst/>
          </a:prstGeom>
          <a:noFill/>
        </p:spPr>
        <p:txBody>
          <a:bodyPr wrap="square" rtlCol="0">
            <a:spAutoFit/>
          </a:bodyPr>
          <a:lstStyle/>
          <a:p>
            <a:pPr marL="233363" indent="-233363"/>
            <a:r>
              <a:rPr lang="en-US" sz="1600" dirty="0" smtClean="0">
                <a:solidFill>
                  <a:srgbClr val="404040"/>
                </a:solidFill>
                <a:cs typeface="Helvetica 55 Roman"/>
              </a:rPr>
              <a:t>A: For more information on FortiCloud, refer to the </a:t>
            </a:r>
            <a:r>
              <a:rPr lang="en-US" sz="1600" dirty="0" smtClean="0">
                <a:solidFill>
                  <a:srgbClr val="404040"/>
                </a:solidFill>
                <a:cs typeface="Helvetica 55 Roman"/>
                <a:hlinkClick r:id="rId5"/>
              </a:rPr>
              <a:t>FortiCloud FAQ</a:t>
            </a:r>
            <a:r>
              <a:rPr lang="en-US" sz="1600" dirty="0" smtClean="0">
                <a:solidFill>
                  <a:srgbClr val="404040"/>
                </a:solidFill>
                <a:cs typeface="Helvetica 55 Roman"/>
              </a:rPr>
              <a:t>; the Fortinet website (</a:t>
            </a:r>
            <a:r>
              <a:rPr lang="en-US" sz="1600" dirty="0" smtClean="0">
                <a:solidFill>
                  <a:srgbClr val="404040"/>
                </a:solidFill>
                <a:cs typeface="Helvetica 55 Roman"/>
                <a:hlinkClick r:id="rId6"/>
              </a:rPr>
              <a:t>www.fortinet.com</a:t>
            </a:r>
            <a:r>
              <a:rPr lang="en-US" sz="1600" dirty="0" smtClean="0">
                <a:solidFill>
                  <a:srgbClr val="404040"/>
                </a:solidFill>
                <a:cs typeface="Helvetica 55 Roman"/>
              </a:rPr>
              <a:t>) is the best place to find information on FortiAPs</a:t>
            </a:r>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573932" y="1682883"/>
            <a:ext cx="8035047" cy="684042"/>
          </a:xfrm>
          <a:prstGeom prst="rect">
            <a:avLst/>
          </a:prstGeom>
          <a:gradFill flip="none" rotWithShape="1">
            <a:gsLst>
              <a:gs pos="0">
                <a:schemeClr val="bg1">
                  <a:lumMod val="75000"/>
                </a:schemeClr>
              </a:gs>
              <a:gs pos="100000">
                <a:schemeClr val="bg1">
                  <a:lumMod val="95000"/>
                </a:schemeClr>
              </a:gs>
            </a:gsLst>
            <a:lin ang="5400000" scaled="0"/>
            <a:tileRect/>
          </a:gradFill>
          <a:ln w="9525" cap="flat" cmpd="sng" algn="ctr">
            <a:solidFill>
              <a:schemeClr val="bg2">
                <a:lumMod val="10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sp>
        <p:nvSpPr>
          <p:cNvPr id="2" name="Title 1"/>
          <p:cNvSpPr>
            <a:spLocks noGrp="1"/>
          </p:cNvSpPr>
          <p:nvPr>
            <p:ph type="title"/>
          </p:nvPr>
        </p:nvSpPr>
        <p:spPr/>
        <p:txBody>
          <a:bodyPr/>
          <a:lstStyle/>
          <a:p>
            <a:r>
              <a:rPr lang="en-US" dirty="0" smtClean="0"/>
              <a:t>Frequently Asked Questions: FortiCloud + Security</a:t>
            </a:r>
            <a:endParaRPr lang="en-US" dirty="0"/>
          </a:p>
        </p:txBody>
      </p:sp>
      <p:sp>
        <p:nvSpPr>
          <p:cNvPr id="4" name="_color1"/>
          <p:cNvSpPr>
            <a:spLocks noChangeArrowheads="1"/>
          </p:cNvSpPr>
          <p:nvPr/>
        </p:nvSpPr>
        <p:spPr bwMode="gray">
          <a:xfrm>
            <a:off x="480476" y="1245745"/>
            <a:ext cx="8210715" cy="470846"/>
          </a:xfrm>
          <a:prstGeom prst="snip2DiagRect">
            <a:avLst/>
          </a:prstGeom>
          <a:gradFill flip="none" rotWithShape="1">
            <a:gsLst>
              <a:gs pos="0">
                <a:schemeClr val="tx1">
                  <a:lumMod val="50000"/>
                  <a:lumOff val="50000"/>
                </a:schemeClr>
              </a:gs>
              <a:gs pos="100000">
                <a:schemeClr val="tx1">
                  <a:lumMod val="75000"/>
                  <a:lumOff val="25000"/>
                </a:schemeClr>
              </a:gs>
            </a:gsLst>
            <a:lin ang="16200000" scaled="0"/>
            <a:tileRect/>
          </a:gradFill>
          <a:ln w="12700">
            <a:noFill/>
            <a:miter lim="800000"/>
            <a:headEnd/>
            <a:tailEnd/>
          </a:ln>
          <a:effectLst>
            <a:outerShdw blurRad="50800" dist="38100" dir="2700000" algn="tl" rotWithShape="0">
              <a:prstClr val="black">
                <a:alpha val="40000"/>
              </a:prstClr>
            </a:outerShdw>
          </a:effectLst>
          <a:scene3d>
            <a:camera prst="orthographicFront"/>
            <a:lightRig rig="contrasting" dir="t"/>
          </a:scene3d>
          <a:sp3d>
            <a:bevelT w="25400" prst="angle"/>
          </a:sp3d>
        </p:spPr>
        <p:txBody>
          <a:bodyPr lIns="108000" tIns="72000" rIns="108000" bIns="72000" anchor="ctr"/>
          <a:lstStyle/>
          <a:p>
            <a:pPr defTabSz="801688" eaLnBrk="0" hangingPunct="0"/>
            <a:r>
              <a:rPr lang="en-GB" b="1" noProof="1" smtClean="0">
                <a:solidFill>
                  <a:schemeClr val="bg1"/>
                </a:solidFill>
                <a:effectLst>
                  <a:outerShdw blurRad="38100" dist="38100" dir="2700000" algn="tl">
                    <a:srgbClr val="000000">
                      <a:alpha val="43137"/>
                    </a:srgbClr>
                  </a:outerShdw>
                </a:effectLst>
                <a:cs typeface="Arial" charset="0"/>
              </a:rPr>
              <a:t> Q: What happens when the log volume reaches its storage limit?</a:t>
            </a:r>
          </a:p>
        </p:txBody>
      </p:sp>
      <p:sp>
        <p:nvSpPr>
          <p:cNvPr id="6" name="TextBox 5"/>
          <p:cNvSpPr txBox="1"/>
          <p:nvPr/>
        </p:nvSpPr>
        <p:spPr>
          <a:xfrm>
            <a:off x="661482" y="1750972"/>
            <a:ext cx="7830765" cy="584775"/>
          </a:xfrm>
          <a:prstGeom prst="rect">
            <a:avLst/>
          </a:prstGeom>
          <a:noFill/>
        </p:spPr>
        <p:txBody>
          <a:bodyPr wrap="square" rtlCol="0">
            <a:spAutoFit/>
          </a:bodyPr>
          <a:lstStyle/>
          <a:p>
            <a:pPr marL="233363" indent="-233363"/>
            <a:r>
              <a:rPr lang="en-US" sz="1600" dirty="0" smtClean="0">
                <a:solidFill>
                  <a:srgbClr val="404040"/>
                </a:solidFill>
                <a:cs typeface="Helvetica 55 Roman"/>
              </a:rPr>
              <a:t>A: Earlier logs are deleted (FIFO) in order to keep storage adjusted for licensing </a:t>
            </a:r>
            <a:br>
              <a:rPr lang="en-US" sz="1600" dirty="0" smtClean="0">
                <a:solidFill>
                  <a:srgbClr val="404040"/>
                </a:solidFill>
                <a:cs typeface="Helvetica 55 Roman"/>
              </a:rPr>
            </a:br>
            <a:r>
              <a:rPr lang="en-US" sz="1600" dirty="0" smtClean="0">
                <a:solidFill>
                  <a:srgbClr val="404040"/>
                </a:solidFill>
                <a:cs typeface="Helvetica 55 Roman"/>
              </a:rPr>
              <a:t>(1 GB for FortiCloud free and 200 GB for FortiCloud annual subscription)</a:t>
            </a:r>
          </a:p>
        </p:txBody>
      </p:sp>
      <p:sp>
        <p:nvSpPr>
          <p:cNvPr id="7" name="Rectangle 6"/>
          <p:cNvSpPr/>
          <p:nvPr/>
        </p:nvSpPr>
        <p:spPr bwMode="auto">
          <a:xfrm>
            <a:off x="570684" y="2934547"/>
            <a:ext cx="8035047" cy="684042"/>
          </a:xfrm>
          <a:prstGeom prst="rect">
            <a:avLst/>
          </a:prstGeom>
          <a:gradFill flip="none" rotWithShape="1">
            <a:gsLst>
              <a:gs pos="0">
                <a:schemeClr val="bg1">
                  <a:lumMod val="75000"/>
                </a:schemeClr>
              </a:gs>
              <a:gs pos="100000">
                <a:schemeClr val="bg1">
                  <a:lumMod val="95000"/>
                </a:schemeClr>
              </a:gs>
            </a:gsLst>
            <a:lin ang="5400000" scaled="0"/>
            <a:tileRect/>
          </a:gradFill>
          <a:ln w="9525" cap="flat" cmpd="sng" algn="ctr">
            <a:solidFill>
              <a:schemeClr val="bg2">
                <a:lumMod val="10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sp>
        <p:nvSpPr>
          <p:cNvPr id="8" name="_color1"/>
          <p:cNvSpPr>
            <a:spLocks noChangeArrowheads="1"/>
          </p:cNvSpPr>
          <p:nvPr/>
        </p:nvSpPr>
        <p:spPr bwMode="gray">
          <a:xfrm>
            <a:off x="477228" y="2497409"/>
            <a:ext cx="8210715" cy="470846"/>
          </a:xfrm>
          <a:prstGeom prst="snip2DiagRect">
            <a:avLst/>
          </a:prstGeom>
          <a:gradFill flip="none" rotWithShape="1">
            <a:gsLst>
              <a:gs pos="0">
                <a:schemeClr val="tx1">
                  <a:lumMod val="50000"/>
                  <a:lumOff val="50000"/>
                </a:schemeClr>
              </a:gs>
              <a:gs pos="100000">
                <a:schemeClr val="tx1">
                  <a:lumMod val="75000"/>
                  <a:lumOff val="25000"/>
                </a:schemeClr>
              </a:gs>
            </a:gsLst>
            <a:lin ang="16200000" scaled="0"/>
            <a:tileRect/>
          </a:gradFill>
          <a:ln w="12700">
            <a:noFill/>
            <a:miter lim="800000"/>
            <a:headEnd/>
            <a:tailEnd/>
          </a:ln>
          <a:effectLst>
            <a:outerShdw blurRad="50800" dist="38100" dir="2700000" algn="tl" rotWithShape="0">
              <a:prstClr val="black">
                <a:alpha val="40000"/>
              </a:prstClr>
            </a:outerShdw>
          </a:effectLst>
          <a:scene3d>
            <a:camera prst="orthographicFront"/>
            <a:lightRig rig="contrasting" dir="t"/>
          </a:scene3d>
          <a:sp3d>
            <a:bevelT w="25400" prst="angle"/>
          </a:sp3d>
        </p:spPr>
        <p:txBody>
          <a:bodyPr lIns="108000" tIns="72000" rIns="108000" bIns="72000" anchor="ctr"/>
          <a:lstStyle/>
          <a:p>
            <a:pPr defTabSz="801688" eaLnBrk="0" hangingPunct="0"/>
            <a:r>
              <a:rPr lang="en-GB" b="1" noProof="1" smtClean="0">
                <a:solidFill>
                  <a:schemeClr val="bg1"/>
                </a:solidFill>
                <a:cs typeface="Arial" charset="0"/>
              </a:rPr>
              <a:t> </a:t>
            </a:r>
            <a:r>
              <a:rPr lang="en-GB" b="1" noProof="1" smtClean="0">
                <a:solidFill>
                  <a:schemeClr val="bg1"/>
                </a:solidFill>
                <a:effectLst>
                  <a:outerShdw blurRad="38100" dist="38100" dir="2700000" algn="tl">
                    <a:srgbClr val="000000">
                      <a:alpha val="43137"/>
                    </a:srgbClr>
                  </a:outerShdw>
                </a:effectLst>
                <a:cs typeface="Arial" charset="0"/>
              </a:rPr>
              <a:t>Q: How much does the FortiCloud sandboxing feature cost?</a:t>
            </a:r>
          </a:p>
        </p:txBody>
      </p:sp>
      <p:sp>
        <p:nvSpPr>
          <p:cNvPr id="9" name="TextBox 8"/>
          <p:cNvSpPr txBox="1"/>
          <p:nvPr/>
        </p:nvSpPr>
        <p:spPr>
          <a:xfrm>
            <a:off x="658234" y="3002636"/>
            <a:ext cx="7830765" cy="584775"/>
          </a:xfrm>
          <a:prstGeom prst="rect">
            <a:avLst/>
          </a:prstGeom>
          <a:noFill/>
        </p:spPr>
        <p:txBody>
          <a:bodyPr wrap="square" rtlCol="0">
            <a:spAutoFit/>
          </a:bodyPr>
          <a:lstStyle/>
          <a:p>
            <a:pPr marL="233363" indent="-233363"/>
            <a:r>
              <a:rPr lang="en-US" sz="1600" dirty="0" smtClean="0">
                <a:solidFill>
                  <a:srgbClr val="404040"/>
                </a:solidFill>
                <a:cs typeface="Helvetica 55 Roman"/>
              </a:rPr>
              <a:t>A: There is no additional charge for this service, it comes bundled with FortiCloud (whether it’s used or not)</a:t>
            </a:r>
          </a:p>
        </p:txBody>
      </p:sp>
      <p:sp>
        <p:nvSpPr>
          <p:cNvPr id="10" name="Rectangle 9"/>
          <p:cNvSpPr/>
          <p:nvPr/>
        </p:nvSpPr>
        <p:spPr bwMode="auto">
          <a:xfrm>
            <a:off x="570684" y="4189459"/>
            <a:ext cx="8035047" cy="684042"/>
          </a:xfrm>
          <a:prstGeom prst="rect">
            <a:avLst/>
          </a:prstGeom>
          <a:gradFill flip="none" rotWithShape="1">
            <a:gsLst>
              <a:gs pos="0">
                <a:schemeClr val="bg1">
                  <a:lumMod val="75000"/>
                </a:schemeClr>
              </a:gs>
              <a:gs pos="100000">
                <a:schemeClr val="bg1">
                  <a:lumMod val="95000"/>
                </a:schemeClr>
              </a:gs>
            </a:gsLst>
            <a:lin ang="5400000" scaled="0"/>
            <a:tileRect/>
          </a:gradFill>
          <a:ln w="9525" cap="flat" cmpd="sng" algn="ctr">
            <a:solidFill>
              <a:schemeClr val="bg2">
                <a:lumMod val="10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sp>
        <p:nvSpPr>
          <p:cNvPr id="11" name="_color1"/>
          <p:cNvSpPr>
            <a:spLocks noChangeArrowheads="1"/>
          </p:cNvSpPr>
          <p:nvPr/>
        </p:nvSpPr>
        <p:spPr bwMode="gray">
          <a:xfrm>
            <a:off x="477228" y="3752321"/>
            <a:ext cx="8210715" cy="470846"/>
          </a:xfrm>
          <a:prstGeom prst="snip2DiagRect">
            <a:avLst/>
          </a:prstGeom>
          <a:gradFill flip="none" rotWithShape="1">
            <a:gsLst>
              <a:gs pos="0">
                <a:schemeClr val="tx1">
                  <a:lumMod val="50000"/>
                  <a:lumOff val="50000"/>
                </a:schemeClr>
              </a:gs>
              <a:gs pos="100000">
                <a:schemeClr val="tx1">
                  <a:lumMod val="75000"/>
                  <a:lumOff val="25000"/>
                </a:schemeClr>
              </a:gs>
            </a:gsLst>
            <a:lin ang="16200000" scaled="0"/>
            <a:tileRect/>
          </a:gradFill>
          <a:ln w="12700">
            <a:noFill/>
            <a:miter lim="800000"/>
            <a:headEnd/>
            <a:tailEnd/>
          </a:ln>
          <a:effectLst>
            <a:outerShdw blurRad="50800" dist="38100" dir="2700000" algn="tl" rotWithShape="0">
              <a:prstClr val="black">
                <a:alpha val="40000"/>
              </a:prstClr>
            </a:outerShdw>
          </a:effectLst>
          <a:scene3d>
            <a:camera prst="orthographicFront"/>
            <a:lightRig rig="contrasting" dir="t"/>
          </a:scene3d>
          <a:sp3d>
            <a:bevelT w="25400" prst="angle"/>
          </a:sp3d>
        </p:spPr>
        <p:txBody>
          <a:bodyPr lIns="108000" tIns="72000" rIns="108000" bIns="72000" anchor="ctr"/>
          <a:lstStyle/>
          <a:p>
            <a:pPr defTabSz="801688" eaLnBrk="0" hangingPunct="0"/>
            <a:r>
              <a:rPr lang="en-GB" b="1" noProof="1" smtClean="0">
                <a:solidFill>
                  <a:schemeClr val="bg1"/>
                </a:solidFill>
                <a:effectLst>
                  <a:outerShdw blurRad="38100" dist="38100" dir="2700000" algn="tl">
                    <a:srgbClr val="000000">
                      <a:alpha val="43137"/>
                    </a:srgbClr>
                  </a:outerShdw>
                </a:effectLst>
                <a:cs typeface="Arial" charset="0"/>
              </a:rPr>
              <a:t> Q: How is my log data secured?</a:t>
            </a:r>
          </a:p>
        </p:txBody>
      </p:sp>
      <p:sp>
        <p:nvSpPr>
          <p:cNvPr id="12" name="TextBox 11"/>
          <p:cNvSpPr txBox="1"/>
          <p:nvPr/>
        </p:nvSpPr>
        <p:spPr>
          <a:xfrm>
            <a:off x="658234" y="4257548"/>
            <a:ext cx="7830765" cy="584775"/>
          </a:xfrm>
          <a:prstGeom prst="rect">
            <a:avLst/>
          </a:prstGeom>
          <a:noFill/>
        </p:spPr>
        <p:txBody>
          <a:bodyPr wrap="square" rtlCol="0">
            <a:spAutoFit/>
          </a:bodyPr>
          <a:lstStyle/>
          <a:p>
            <a:pPr marL="233363" indent="-233363"/>
            <a:r>
              <a:rPr lang="en-US" sz="1600" dirty="0" smtClean="0">
                <a:solidFill>
                  <a:srgbClr val="404040"/>
                </a:solidFill>
                <a:cs typeface="Helvetica 55 Roman"/>
              </a:rPr>
              <a:t>A: All log communications are encrypted between your FortiGates and the FortiCloud hosted service</a:t>
            </a:r>
          </a:p>
        </p:txBody>
      </p:sp>
      <p:sp>
        <p:nvSpPr>
          <p:cNvPr id="13" name="Rectangle 12"/>
          <p:cNvSpPr/>
          <p:nvPr/>
        </p:nvSpPr>
        <p:spPr bwMode="auto">
          <a:xfrm>
            <a:off x="570684" y="5444371"/>
            <a:ext cx="8035047" cy="684042"/>
          </a:xfrm>
          <a:prstGeom prst="rect">
            <a:avLst/>
          </a:prstGeom>
          <a:gradFill flip="none" rotWithShape="1">
            <a:gsLst>
              <a:gs pos="0">
                <a:schemeClr val="bg1">
                  <a:lumMod val="75000"/>
                </a:schemeClr>
              </a:gs>
              <a:gs pos="100000">
                <a:schemeClr val="bg1">
                  <a:lumMod val="95000"/>
                </a:schemeClr>
              </a:gs>
            </a:gsLst>
            <a:lin ang="5400000" scaled="0"/>
            <a:tileRect/>
          </a:gradFill>
          <a:ln w="9525" cap="flat" cmpd="sng" algn="ctr">
            <a:solidFill>
              <a:schemeClr val="bg2">
                <a:lumMod val="10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sp>
        <p:nvSpPr>
          <p:cNvPr id="14" name="_color1"/>
          <p:cNvSpPr>
            <a:spLocks noChangeArrowheads="1"/>
          </p:cNvSpPr>
          <p:nvPr/>
        </p:nvSpPr>
        <p:spPr bwMode="gray">
          <a:xfrm>
            <a:off x="477228" y="5007233"/>
            <a:ext cx="8210715" cy="470846"/>
          </a:xfrm>
          <a:prstGeom prst="snip2DiagRect">
            <a:avLst/>
          </a:prstGeom>
          <a:gradFill flip="none" rotWithShape="1">
            <a:gsLst>
              <a:gs pos="0">
                <a:schemeClr val="tx1">
                  <a:lumMod val="50000"/>
                  <a:lumOff val="50000"/>
                </a:schemeClr>
              </a:gs>
              <a:gs pos="100000">
                <a:schemeClr val="tx1">
                  <a:lumMod val="75000"/>
                  <a:lumOff val="25000"/>
                </a:schemeClr>
              </a:gs>
            </a:gsLst>
            <a:lin ang="16200000" scaled="0"/>
            <a:tileRect/>
          </a:gradFill>
          <a:ln w="12700">
            <a:noFill/>
            <a:miter lim="800000"/>
            <a:headEnd/>
            <a:tailEnd/>
          </a:ln>
          <a:effectLst>
            <a:outerShdw blurRad="50800" dist="38100" dir="2700000" algn="tl" rotWithShape="0">
              <a:prstClr val="black">
                <a:alpha val="40000"/>
              </a:prstClr>
            </a:outerShdw>
          </a:effectLst>
          <a:scene3d>
            <a:camera prst="orthographicFront"/>
            <a:lightRig rig="contrasting" dir="t"/>
          </a:scene3d>
          <a:sp3d>
            <a:bevelT w="25400" prst="angle"/>
          </a:sp3d>
        </p:spPr>
        <p:txBody>
          <a:bodyPr lIns="108000" tIns="72000" rIns="108000" bIns="72000" anchor="ctr"/>
          <a:lstStyle/>
          <a:p>
            <a:pPr defTabSz="801688" eaLnBrk="0" hangingPunct="0"/>
            <a:r>
              <a:rPr lang="en-GB" b="1" noProof="1" smtClean="0">
                <a:solidFill>
                  <a:schemeClr val="bg1"/>
                </a:solidFill>
                <a:cs typeface="Arial" charset="0"/>
              </a:rPr>
              <a:t> </a:t>
            </a:r>
            <a:r>
              <a:rPr lang="en-GB" b="1" noProof="1" smtClean="0">
                <a:solidFill>
                  <a:schemeClr val="bg1"/>
                </a:solidFill>
                <a:effectLst>
                  <a:outerShdw blurRad="38100" dist="38100" dir="2700000" algn="tl">
                    <a:srgbClr val="000000">
                      <a:alpha val="43137"/>
                    </a:srgbClr>
                  </a:outerShdw>
                </a:effectLst>
                <a:cs typeface="Arial" charset="0"/>
              </a:rPr>
              <a:t>Q: Can I view log information in aggregate from several firewalls?</a:t>
            </a:r>
          </a:p>
        </p:txBody>
      </p:sp>
      <p:sp>
        <p:nvSpPr>
          <p:cNvPr id="15" name="TextBox 14"/>
          <p:cNvSpPr txBox="1"/>
          <p:nvPr/>
        </p:nvSpPr>
        <p:spPr>
          <a:xfrm>
            <a:off x="658234" y="5512460"/>
            <a:ext cx="7830765" cy="584775"/>
          </a:xfrm>
          <a:prstGeom prst="rect">
            <a:avLst/>
          </a:prstGeom>
          <a:noFill/>
        </p:spPr>
        <p:txBody>
          <a:bodyPr wrap="square" rtlCol="0">
            <a:spAutoFit/>
          </a:bodyPr>
          <a:lstStyle/>
          <a:p>
            <a:pPr marL="233363" indent="-233363"/>
            <a:r>
              <a:rPr lang="en-US" sz="1600" dirty="0" smtClean="0">
                <a:solidFill>
                  <a:srgbClr val="404040"/>
                </a:solidFill>
                <a:cs typeface="Helvetica 55 Roman"/>
              </a:rPr>
              <a:t>A: We recommend FortiAnalyzer for deployments requiring advanced capabilities such as log aggregation, extended retention and event management (alerting)</a:t>
            </a: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Drivers for Cloud-Based Management</a:t>
            </a:r>
            <a:endParaRPr lang="en-US" dirty="0"/>
          </a:p>
        </p:txBody>
      </p:sp>
      <p:cxnSp>
        <p:nvCxnSpPr>
          <p:cNvPr id="7" name="Straight Arrow Connector 6"/>
          <p:cNvCxnSpPr/>
          <p:nvPr/>
        </p:nvCxnSpPr>
        <p:spPr bwMode="auto">
          <a:xfrm flipV="1">
            <a:off x="1118933" y="5775157"/>
            <a:ext cx="7603962" cy="11"/>
          </a:xfrm>
          <a:prstGeom prst="straightConnector1">
            <a:avLst/>
          </a:prstGeom>
          <a:solidFill>
            <a:schemeClr val="accent2">
              <a:alpha val="42000"/>
            </a:schemeClr>
          </a:solidFill>
          <a:ln w="38100" cap="flat" cmpd="sng" algn="ctr">
            <a:solidFill>
              <a:schemeClr val="accent6">
                <a:lumMod val="75000"/>
              </a:schemeClr>
            </a:solidFill>
            <a:prstDash val="solid"/>
            <a:round/>
            <a:headEnd type="none" w="med" len="med"/>
            <a:tailEnd type="triangle" w="lg" len="lg"/>
          </a:ln>
          <a:effectLst/>
        </p:spPr>
      </p:cxnSp>
      <p:cxnSp>
        <p:nvCxnSpPr>
          <p:cNvPr id="10" name="Straight Arrow Connector 9"/>
          <p:cNvCxnSpPr/>
          <p:nvPr/>
        </p:nvCxnSpPr>
        <p:spPr bwMode="auto">
          <a:xfrm flipH="1" flipV="1">
            <a:off x="902364" y="1371600"/>
            <a:ext cx="8023" cy="3882191"/>
          </a:xfrm>
          <a:prstGeom prst="straightConnector1">
            <a:avLst/>
          </a:prstGeom>
          <a:solidFill>
            <a:schemeClr val="accent2">
              <a:alpha val="42000"/>
            </a:schemeClr>
          </a:solidFill>
          <a:ln w="38100" cap="flat" cmpd="sng" algn="ctr">
            <a:solidFill>
              <a:schemeClr val="accent6">
                <a:lumMod val="75000"/>
              </a:schemeClr>
            </a:solidFill>
            <a:prstDash val="solid"/>
            <a:round/>
            <a:headEnd type="none" w="med" len="med"/>
            <a:tailEnd type="triangle" w="lg" len="lg"/>
          </a:ln>
          <a:effectLst/>
        </p:spPr>
      </p:cxnSp>
      <p:sp>
        <p:nvSpPr>
          <p:cNvPr id="14" name="TextBox 13"/>
          <p:cNvSpPr txBox="1"/>
          <p:nvPr/>
        </p:nvSpPr>
        <p:spPr>
          <a:xfrm>
            <a:off x="3741823" y="5835326"/>
            <a:ext cx="2085827" cy="338554"/>
          </a:xfrm>
          <a:prstGeom prst="rect">
            <a:avLst/>
          </a:prstGeom>
          <a:noFill/>
        </p:spPr>
        <p:txBody>
          <a:bodyPr wrap="none" rtlCol="0">
            <a:spAutoFit/>
          </a:bodyPr>
          <a:lstStyle/>
          <a:p>
            <a:r>
              <a:rPr lang="en-US" sz="1600" b="1" dirty="0" smtClean="0">
                <a:solidFill>
                  <a:srgbClr val="404040"/>
                </a:solidFill>
                <a:latin typeface="Helvetica 55 Roman"/>
                <a:cs typeface="Helvetica 55 Roman"/>
              </a:rPr>
              <a:t>SIZE OF BUSINESS</a:t>
            </a:r>
          </a:p>
        </p:txBody>
      </p:sp>
      <p:sp>
        <p:nvSpPr>
          <p:cNvPr id="15" name="TextBox 14"/>
          <p:cNvSpPr txBox="1"/>
          <p:nvPr/>
        </p:nvSpPr>
        <p:spPr>
          <a:xfrm rot="16200000">
            <a:off x="-1099254" y="3292643"/>
            <a:ext cx="3576620" cy="338554"/>
          </a:xfrm>
          <a:prstGeom prst="rect">
            <a:avLst/>
          </a:prstGeom>
          <a:noFill/>
        </p:spPr>
        <p:txBody>
          <a:bodyPr wrap="none" rtlCol="0">
            <a:spAutoFit/>
          </a:bodyPr>
          <a:lstStyle/>
          <a:p>
            <a:r>
              <a:rPr lang="en-US" sz="1600" b="1" dirty="0" smtClean="0">
                <a:solidFill>
                  <a:srgbClr val="404040"/>
                </a:solidFill>
                <a:latin typeface="Helvetica 55 Roman"/>
                <a:cs typeface="Helvetica 55 Roman"/>
              </a:rPr>
              <a:t>NEED FOR CLOUD MANAGEMENT</a:t>
            </a:r>
          </a:p>
        </p:txBody>
      </p:sp>
      <p:sp>
        <p:nvSpPr>
          <p:cNvPr id="16" name="Freeform 15"/>
          <p:cNvSpPr/>
          <p:nvPr/>
        </p:nvSpPr>
        <p:spPr bwMode="auto">
          <a:xfrm>
            <a:off x="1118936" y="1046748"/>
            <a:ext cx="7387389" cy="4223084"/>
          </a:xfrm>
          <a:custGeom>
            <a:avLst/>
            <a:gdLst>
              <a:gd name="connsiteX0" fmla="*/ 0 w 3188368"/>
              <a:gd name="connsiteY0" fmla="*/ 0 h 2153653"/>
              <a:gd name="connsiteX1" fmla="*/ 3188368 w 3188368"/>
              <a:gd name="connsiteY1" fmla="*/ 0 h 2153653"/>
              <a:gd name="connsiteX2" fmla="*/ 3188368 w 3188368"/>
              <a:gd name="connsiteY2" fmla="*/ 2153653 h 2153653"/>
              <a:gd name="connsiteX3" fmla="*/ 0 w 3188368"/>
              <a:gd name="connsiteY3" fmla="*/ 2153653 h 2153653"/>
              <a:gd name="connsiteX4" fmla="*/ 0 w 3188368"/>
              <a:gd name="connsiteY4" fmla="*/ 0 h 2153653"/>
              <a:gd name="connsiteX0" fmla="*/ 0 w 3188368"/>
              <a:gd name="connsiteY0" fmla="*/ 358942 h 2512595"/>
              <a:gd name="connsiteX1" fmla="*/ 3188368 w 3188368"/>
              <a:gd name="connsiteY1" fmla="*/ 358942 h 2512595"/>
              <a:gd name="connsiteX2" fmla="*/ 3188368 w 3188368"/>
              <a:gd name="connsiteY2" fmla="*/ 2512595 h 2512595"/>
              <a:gd name="connsiteX3" fmla="*/ 0 w 3188368"/>
              <a:gd name="connsiteY3" fmla="*/ 2512595 h 2512595"/>
              <a:gd name="connsiteX4" fmla="*/ 0 w 3188368"/>
              <a:gd name="connsiteY4" fmla="*/ 358942 h 2512595"/>
              <a:gd name="connsiteX0" fmla="*/ 0 w 3188368"/>
              <a:gd name="connsiteY0" fmla="*/ 406350 h 2560003"/>
              <a:gd name="connsiteX1" fmla="*/ 1528010 w 3188368"/>
              <a:gd name="connsiteY1" fmla="*/ 121906 h 2560003"/>
              <a:gd name="connsiteX2" fmla="*/ 3188368 w 3188368"/>
              <a:gd name="connsiteY2" fmla="*/ 406350 h 2560003"/>
              <a:gd name="connsiteX3" fmla="*/ 3188368 w 3188368"/>
              <a:gd name="connsiteY3" fmla="*/ 2560003 h 2560003"/>
              <a:gd name="connsiteX4" fmla="*/ 0 w 3188368"/>
              <a:gd name="connsiteY4" fmla="*/ 2560003 h 2560003"/>
              <a:gd name="connsiteX5" fmla="*/ 0 w 3188368"/>
              <a:gd name="connsiteY5" fmla="*/ 406350 h 2560003"/>
              <a:gd name="connsiteX0" fmla="*/ 0 w 3188368"/>
              <a:gd name="connsiteY0" fmla="*/ 406350 h 2560003"/>
              <a:gd name="connsiteX1" fmla="*/ 1672389 w 3188368"/>
              <a:gd name="connsiteY1" fmla="*/ 1611855 h 2560003"/>
              <a:gd name="connsiteX2" fmla="*/ 3188368 w 3188368"/>
              <a:gd name="connsiteY2" fmla="*/ 406350 h 2560003"/>
              <a:gd name="connsiteX3" fmla="*/ 3188368 w 3188368"/>
              <a:gd name="connsiteY3" fmla="*/ 2560003 h 2560003"/>
              <a:gd name="connsiteX4" fmla="*/ 0 w 3188368"/>
              <a:gd name="connsiteY4" fmla="*/ 2560003 h 2560003"/>
              <a:gd name="connsiteX5" fmla="*/ 0 w 3188368"/>
              <a:gd name="connsiteY5" fmla="*/ 406350 h 2560003"/>
              <a:gd name="connsiteX0" fmla="*/ 0 w 3188368"/>
              <a:gd name="connsiteY0" fmla="*/ 406350 h 2560003"/>
              <a:gd name="connsiteX1" fmla="*/ 1696452 w 3188368"/>
              <a:gd name="connsiteY1" fmla="*/ 1964026 h 2560003"/>
              <a:gd name="connsiteX2" fmla="*/ 3188368 w 3188368"/>
              <a:gd name="connsiteY2" fmla="*/ 406350 h 2560003"/>
              <a:gd name="connsiteX3" fmla="*/ 3188368 w 3188368"/>
              <a:gd name="connsiteY3" fmla="*/ 2560003 h 2560003"/>
              <a:gd name="connsiteX4" fmla="*/ 0 w 3188368"/>
              <a:gd name="connsiteY4" fmla="*/ 2560003 h 2560003"/>
              <a:gd name="connsiteX5" fmla="*/ 0 w 3188368"/>
              <a:gd name="connsiteY5" fmla="*/ 406350 h 2560003"/>
              <a:gd name="connsiteX0" fmla="*/ 0 w 3188368"/>
              <a:gd name="connsiteY0" fmla="*/ 406350 h 2560003"/>
              <a:gd name="connsiteX1" fmla="*/ 938462 w 3188368"/>
              <a:gd name="connsiteY1" fmla="*/ 2085931 h 2560003"/>
              <a:gd name="connsiteX2" fmla="*/ 3188368 w 3188368"/>
              <a:gd name="connsiteY2" fmla="*/ 406350 h 2560003"/>
              <a:gd name="connsiteX3" fmla="*/ 3188368 w 3188368"/>
              <a:gd name="connsiteY3" fmla="*/ 2560003 h 2560003"/>
              <a:gd name="connsiteX4" fmla="*/ 0 w 3188368"/>
              <a:gd name="connsiteY4" fmla="*/ 2560003 h 2560003"/>
              <a:gd name="connsiteX5" fmla="*/ 0 w 3188368"/>
              <a:gd name="connsiteY5" fmla="*/ 406350 h 2560003"/>
              <a:gd name="connsiteX0" fmla="*/ 0 w 3188368"/>
              <a:gd name="connsiteY0" fmla="*/ 406350 h 2560003"/>
              <a:gd name="connsiteX1" fmla="*/ 969619 w 3188368"/>
              <a:gd name="connsiteY1" fmla="*/ 1619150 h 2560003"/>
              <a:gd name="connsiteX2" fmla="*/ 3188368 w 3188368"/>
              <a:gd name="connsiteY2" fmla="*/ 406350 h 2560003"/>
              <a:gd name="connsiteX3" fmla="*/ 3188368 w 3188368"/>
              <a:gd name="connsiteY3" fmla="*/ 2560003 h 2560003"/>
              <a:gd name="connsiteX4" fmla="*/ 0 w 3188368"/>
              <a:gd name="connsiteY4" fmla="*/ 2560003 h 2560003"/>
              <a:gd name="connsiteX5" fmla="*/ 0 w 3188368"/>
              <a:gd name="connsiteY5" fmla="*/ 406350 h 2560003"/>
              <a:gd name="connsiteX0" fmla="*/ 0 w 3188368"/>
              <a:gd name="connsiteY0" fmla="*/ 406350 h 2560003"/>
              <a:gd name="connsiteX1" fmla="*/ 1021546 w 3188368"/>
              <a:gd name="connsiteY1" fmla="*/ 1159662 h 2560003"/>
              <a:gd name="connsiteX2" fmla="*/ 3188368 w 3188368"/>
              <a:gd name="connsiteY2" fmla="*/ 406350 h 2560003"/>
              <a:gd name="connsiteX3" fmla="*/ 3188368 w 3188368"/>
              <a:gd name="connsiteY3" fmla="*/ 2560003 h 2560003"/>
              <a:gd name="connsiteX4" fmla="*/ 0 w 3188368"/>
              <a:gd name="connsiteY4" fmla="*/ 2560003 h 2560003"/>
              <a:gd name="connsiteX5" fmla="*/ 0 w 3188368"/>
              <a:gd name="connsiteY5" fmla="*/ 406350 h 2560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88368" h="2560003">
                <a:moveTo>
                  <a:pt x="0" y="406350"/>
                </a:moveTo>
                <a:cubicBezTo>
                  <a:pt x="254668" y="0"/>
                  <a:pt x="490151" y="1159662"/>
                  <a:pt x="1021546" y="1159662"/>
                </a:cubicBezTo>
                <a:cubicBezTo>
                  <a:pt x="1552941" y="1159662"/>
                  <a:pt x="2911642" y="0"/>
                  <a:pt x="3188368" y="406350"/>
                </a:cubicBezTo>
                <a:lnTo>
                  <a:pt x="3188368" y="2560003"/>
                </a:lnTo>
                <a:lnTo>
                  <a:pt x="0" y="2560003"/>
                </a:lnTo>
                <a:lnTo>
                  <a:pt x="0" y="406350"/>
                </a:lnTo>
                <a:close/>
              </a:path>
            </a:pathLst>
          </a:custGeom>
          <a:gradFill flip="none" rotWithShape="1">
            <a:gsLst>
              <a:gs pos="0">
                <a:schemeClr val="bg2">
                  <a:lumMod val="75000"/>
                </a:schemeClr>
              </a:gs>
              <a:gs pos="100000">
                <a:schemeClr val="bg2">
                  <a:lumMod val="10000"/>
                </a:schemeClr>
              </a:gs>
            </a:gsLst>
            <a:lin ang="5400000" scaled="0"/>
            <a:tileRect/>
          </a:gradFill>
          <a:ln w="9525" cap="flat" cmpd="sng" algn="ctr">
            <a:solidFill>
              <a:schemeClr val="tx1"/>
            </a:solidFill>
            <a:prstDash val="sysDot"/>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13" name="TextBox 12"/>
          <p:cNvSpPr txBox="1"/>
          <p:nvPr/>
        </p:nvSpPr>
        <p:spPr>
          <a:xfrm>
            <a:off x="1102897" y="5362085"/>
            <a:ext cx="7524752" cy="307777"/>
          </a:xfrm>
          <a:prstGeom prst="rect">
            <a:avLst/>
          </a:prstGeom>
          <a:noFill/>
        </p:spPr>
        <p:txBody>
          <a:bodyPr wrap="none" rtlCol="0">
            <a:spAutoFit/>
          </a:bodyPr>
          <a:lstStyle/>
          <a:p>
            <a:r>
              <a:rPr lang="en-US" sz="1400" b="1" i="1" dirty="0" smtClean="0">
                <a:solidFill>
                  <a:srgbClr val="404040"/>
                </a:solidFill>
                <a:latin typeface="Helvetica 55 Roman"/>
                <a:cs typeface="Helvetica 55 Roman"/>
              </a:rPr>
              <a:t>SMALL                    MID-SIZED                     ENTERPRISE                LARGE ENTERPRISE</a:t>
            </a:r>
          </a:p>
        </p:txBody>
      </p:sp>
      <p:sp>
        <p:nvSpPr>
          <p:cNvPr id="19" name="Freeform 18"/>
          <p:cNvSpPr/>
          <p:nvPr/>
        </p:nvSpPr>
        <p:spPr bwMode="auto">
          <a:xfrm>
            <a:off x="1187115" y="3934294"/>
            <a:ext cx="4022560" cy="356937"/>
          </a:xfrm>
          <a:custGeom>
            <a:avLst/>
            <a:gdLst>
              <a:gd name="connsiteX0" fmla="*/ 0 w 4503822"/>
              <a:gd name="connsiteY0" fmla="*/ 0 h 517357"/>
              <a:gd name="connsiteX1" fmla="*/ 4503822 w 4503822"/>
              <a:gd name="connsiteY1" fmla="*/ 0 h 517357"/>
              <a:gd name="connsiteX2" fmla="*/ 4503822 w 4503822"/>
              <a:gd name="connsiteY2" fmla="*/ 517357 h 517357"/>
              <a:gd name="connsiteX3" fmla="*/ 0 w 4503822"/>
              <a:gd name="connsiteY3" fmla="*/ 517357 h 517357"/>
              <a:gd name="connsiteX4" fmla="*/ 0 w 4503822"/>
              <a:gd name="connsiteY4" fmla="*/ 0 h 517357"/>
              <a:gd name="connsiteX0" fmla="*/ 0 w 4503822"/>
              <a:gd name="connsiteY0" fmla="*/ 0 h 517357"/>
              <a:gd name="connsiteX1" fmla="*/ 4503822 w 4503822"/>
              <a:gd name="connsiteY1" fmla="*/ 0 h 517357"/>
              <a:gd name="connsiteX2" fmla="*/ 4479759 w 4503822"/>
              <a:gd name="connsiteY2" fmla="*/ 232610 h 517357"/>
              <a:gd name="connsiteX3" fmla="*/ 4503822 w 4503822"/>
              <a:gd name="connsiteY3" fmla="*/ 517357 h 517357"/>
              <a:gd name="connsiteX4" fmla="*/ 0 w 4503822"/>
              <a:gd name="connsiteY4" fmla="*/ 517357 h 517357"/>
              <a:gd name="connsiteX5" fmla="*/ 0 w 4503822"/>
              <a:gd name="connsiteY5" fmla="*/ 0 h 517357"/>
              <a:gd name="connsiteX0" fmla="*/ 0 w 4744454"/>
              <a:gd name="connsiteY0" fmla="*/ 0 h 517357"/>
              <a:gd name="connsiteX1" fmla="*/ 4503822 w 4744454"/>
              <a:gd name="connsiteY1" fmla="*/ 0 h 517357"/>
              <a:gd name="connsiteX2" fmla="*/ 4744454 w 4744454"/>
              <a:gd name="connsiteY2" fmla="*/ 256673 h 517357"/>
              <a:gd name="connsiteX3" fmla="*/ 4503822 w 4744454"/>
              <a:gd name="connsiteY3" fmla="*/ 517357 h 517357"/>
              <a:gd name="connsiteX4" fmla="*/ 0 w 4744454"/>
              <a:gd name="connsiteY4" fmla="*/ 517357 h 517357"/>
              <a:gd name="connsiteX5" fmla="*/ 0 w 4744454"/>
              <a:gd name="connsiteY5" fmla="*/ 0 h 517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44454" h="517357">
                <a:moveTo>
                  <a:pt x="0" y="0"/>
                </a:moveTo>
                <a:lnTo>
                  <a:pt x="4503822" y="0"/>
                </a:lnTo>
                <a:lnTo>
                  <a:pt x="4744454" y="256673"/>
                </a:lnTo>
                <a:lnTo>
                  <a:pt x="4503822" y="517357"/>
                </a:lnTo>
                <a:lnTo>
                  <a:pt x="0" y="517357"/>
                </a:lnTo>
                <a:lnTo>
                  <a:pt x="0" y="0"/>
                </a:lnTo>
                <a:close/>
              </a:path>
            </a:pathLst>
          </a:custGeom>
          <a:gradFill flip="none" rotWithShape="1">
            <a:gsLst>
              <a:gs pos="0">
                <a:schemeClr val="tx2">
                  <a:lumMod val="50000"/>
                  <a:lumOff val="50000"/>
                </a:schemeClr>
              </a:gs>
              <a:gs pos="100000">
                <a:schemeClr val="tx2">
                  <a:lumMod val="10000"/>
                  <a:lumOff val="90000"/>
                </a:schemeClr>
              </a:gs>
            </a:gsLst>
            <a:path path="circle">
              <a:fillToRect t="100000" r="100000"/>
            </a:path>
            <a:tileRect l="-100000" b="-100000"/>
          </a:gradFill>
          <a:ln w="22225" cap="flat" cmpd="sng" algn="ctr">
            <a:solidFill>
              <a:schemeClr val="tx2">
                <a:lumMod val="90000"/>
                <a:lumOff val="10000"/>
                <a:alpha val="50000"/>
              </a:schemeClr>
            </a:solidFill>
            <a:prstDash val="sysDash"/>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r>
              <a:rPr lang="en-US" sz="1400" b="1" dirty="0" smtClean="0">
                <a:solidFill>
                  <a:srgbClr val="000000"/>
                </a:solidFill>
                <a:latin typeface="Arial" charset="0"/>
              </a:rPr>
              <a:t>Limited Budgets</a:t>
            </a:r>
            <a:endParaRPr kumimoji="0" lang="en-US" sz="1400" b="1" i="0" u="none" strike="noStrike" cap="none" normalizeH="0" baseline="0" dirty="0">
              <a:ln>
                <a:noFill/>
              </a:ln>
              <a:solidFill>
                <a:srgbClr val="000000"/>
              </a:solidFill>
              <a:effectLst/>
              <a:latin typeface="Arial" charset="0"/>
            </a:endParaRPr>
          </a:p>
        </p:txBody>
      </p:sp>
      <p:sp>
        <p:nvSpPr>
          <p:cNvPr id="23" name="Freeform 22"/>
          <p:cNvSpPr/>
          <p:nvPr/>
        </p:nvSpPr>
        <p:spPr bwMode="auto">
          <a:xfrm>
            <a:off x="4860758" y="2582729"/>
            <a:ext cx="3583666" cy="356937"/>
          </a:xfrm>
          <a:custGeom>
            <a:avLst/>
            <a:gdLst>
              <a:gd name="connsiteX0" fmla="*/ 0 w 4503822"/>
              <a:gd name="connsiteY0" fmla="*/ 0 h 517357"/>
              <a:gd name="connsiteX1" fmla="*/ 4503822 w 4503822"/>
              <a:gd name="connsiteY1" fmla="*/ 0 h 517357"/>
              <a:gd name="connsiteX2" fmla="*/ 4503822 w 4503822"/>
              <a:gd name="connsiteY2" fmla="*/ 517357 h 517357"/>
              <a:gd name="connsiteX3" fmla="*/ 0 w 4503822"/>
              <a:gd name="connsiteY3" fmla="*/ 517357 h 517357"/>
              <a:gd name="connsiteX4" fmla="*/ 0 w 4503822"/>
              <a:gd name="connsiteY4" fmla="*/ 0 h 517357"/>
              <a:gd name="connsiteX0" fmla="*/ 0 w 4503822"/>
              <a:gd name="connsiteY0" fmla="*/ 0 h 517357"/>
              <a:gd name="connsiteX1" fmla="*/ 4503822 w 4503822"/>
              <a:gd name="connsiteY1" fmla="*/ 0 h 517357"/>
              <a:gd name="connsiteX2" fmla="*/ 4479759 w 4503822"/>
              <a:gd name="connsiteY2" fmla="*/ 232610 h 517357"/>
              <a:gd name="connsiteX3" fmla="*/ 4503822 w 4503822"/>
              <a:gd name="connsiteY3" fmla="*/ 517357 h 517357"/>
              <a:gd name="connsiteX4" fmla="*/ 0 w 4503822"/>
              <a:gd name="connsiteY4" fmla="*/ 517357 h 517357"/>
              <a:gd name="connsiteX5" fmla="*/ 0 w 4503822"/>
              <a:gd name="connsiteY5" fmla="*/ 0 h 517357"/>
              <a:gd name="connsiteX0" fmla="*/ 0 w 4744454"/>
              <a:gd name="connsiteY0" fmla="*/ 0 h 517357"/>
              <a:gd name="connsiteX1" fmla="*/ 4503822 w 4744454"/>
              <a:gd name="connsiteY1" fmla="*/ 0 h 517357"/>
              <a:gd name="connsiteX2" fmla="*/ 4744454 w 4744454"/>
              <a:gd name="connsiteY2" fmla="*/ 256673 h 517357"/>
              <a:gd name="connsiteX3" fmla="*/ 4503822 w 4744454"/>
              <a:gd name="connsiteY3" fmla="*/ 517357 h 517357"/>
              <a:gd name="connsiteX4" fmla="*/ 0 w 4744454"/>
              <a:gd name="connsiteY4" fmla="*/ 517357 h 517357"/>
              <a:gd name="connsiteX5" fmla="*/ 0 w 4744454"/>
              <a:gd name="connsiteY5" fmla="*/ 0 h 517357"/>
              <a:gd name="connsiteX0" fmla="*/ 0 w 4503822"/>
              <a:gd name="connsiteY0" fmla="*/ 0 h 517357"/>
              <a:gd name="connsiteX1" fmla="*/ 4503822 w 4503822"/>
              <a:gd name="connsiteY1" fmla="*/ 0 h 517357"/>
              <a:gd name="connsiteX2" fmla="*/ 4503822 w 4503822"/>
              <a:gd name="connsiteY2" fmla="*/ 517357 h 517357"/>
              <a:gd name="connsiteX3" fmla="*/ 0 w 4503822"/>
              <a:gd name="connsiteY3" fmla="*/ 517357 h 517357"/>
              <a:gd name="connsiteX4" fmla="*/ 0 w 4503822"/>
              <a:gd name="connsiteY4" fmla="*/ 0 h 517357"/>
              <a:gd name="connsiteX0" fmla="*/ 3852 w 4507674"/>
              <a:gd name="connsiteY0" fmla="*/ 0 h 517357"/>
              <a:gd name="connsiteX1" fmla="*/ 4507674 w 4507674"/>
              <a:gd name="connsiteY1" fmla="*/ 0 h 517357"/>
              <a:gd name="connsiteX2" fmla="*/ 4507674 w 4507674"/>
              <a:gd name="connsiteY2" fmla="*/ 517357 h 517357"/>
              <a:gd name="connsiteX3" fmla="*/ 3852 w 4507674"/>
              <a:gd name="connsiteY3" fmla="*/ 517357 h 517357"/>
              <a:gd name="connsiteX4" fmla="*/ 0 w 4507674"/>
              <a:gd name="connsiteY4" fmla="*/ 232521 h 517357"/>
              <a:gd name="connsiteX5" fmla="*/ 3852 w 4507674"/>
              <a:gd name="connsiteY5" fmla="*/ 0 h 517357"/>
              <a:gd name="connsiteX0" fmla="*/ 223538 w 4727360"/>
              <a:gd name="connsiteY0" fmla="*/ 0 h 517357"/>
              <a:gd name="connsiteX1" fmla="*/ 4727360 w 4727360"/>
              <a:gd name="connsiteY1" fmla="*/ 0 h 517357"/>
              <a:gd name="connsiteX2" fmla="*/ 4727360 w 4727360"/>
              <a:gd name="connsiteY2" fmla="*/ 517357 h 517357"/>
              <a:gd name="connsiteX3" fmla="*/ 223538 w 4727360"/>
              <a:gd name="connsiteY3" fmla="*/ 517357 h 517357"/>
              <a:gd name="connsiteX4" fmla="*/ 0 w 4727360"/>
              <a:gd name="connsiteY4" fmla="*/ 232521 h 517357"/>
              <a:gd name="connsiteX5" fmla="*/ 223538 w 4727360"/>
              <a:gd name="connsiteY5" fmla="*/ 0 h 517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27360" h="517357">
                <a:moveTo>
                  <a:pt x="223538" y="0"/>
                </a:moveTo>
                <a:lnTo>
                  <a:pt x="4727360" y="0"/>
                </a:lnTo>
                <a:lnTo>
                  <a:pt x="4727360" y="517357"/>
                </a:lnTo>
                <a:lnTo>
                  <a:pt x="223538" y="517357"/>
                </a:lnTo>
                <a:lnTo>
                  <a:pt x="0" y="232521"/>
                </a:lnTo>
                <a:lnTo>
                  <a:pt x="223538" y="0"/>
                </a:lnTo>
                <a:close/>
              </a:path>
            </a:pathLst>
          </a:custGeom>
          <a:gradFill flip="none" rotWithShape="1">
            <a:gsLst>
              <a:gs pos="0">
                <a:schemeClr val="tx2">
                  <a:lumMod val="50000"/>
                  <a:lumOff val="50000"/>
                </a:schemeClr>
              </a:gs>
              <a:gs pos="100000">
                <a:schemeClr val="tx2">
                  <a:lumMod val="10000"/>
                  <a:lumOff val="90000"/>
                </a:schemeClr>
              </a:gs>
            </a:gsLst>
            <a:path path="circle">
              <a:fillToRect t="100000" r="100000"/>
            </a:path>
            <a:tileRect l="-100000" b="-100000"/>
          </a:gradFill>
          <a:ln w="22225" cap="flat" cmpd="sng" algn="ctr">
            <a:solidFill>
              <a:schemeClr val="tx2">
                <a:lumMod val="90000"/>
                <a:lumOff val="10000"/>
                <a:alpha val="50000"/>
              </a:schemeClr>
            </a:solidFill>
            <a:prstDash val="sysDash"/>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r>
              <a:rPr lang="en-US" sz="1400" b="1" dirty="0" smtClean="0">
                <a:solidFill>
                  <a:srgbClr val="000000"/>
                </a:solidFill>
                <a:latin typeface="Arial" charset="0"/>
              </a:rPr>
              <a:t>Automated Provisioning</a:t>
            </a:r>
            <a:endParaRPr kumimoji="0" lang="en-US" sz="1400" b="1" i="0" u="none" strike="noStrike" cap="none" normalizeH="0" baseline="0" dirty="0">
              <a:ln>
                <a:noFill/>
              </a:ln>
              <a:solidFill>
                <a:srgbClr val="000000"/>
              </a:solidFill>
              <a:effectLst/>
              <a:latin typeface="Arial" charset="0"/>
            </a:endParaRPr>
          </a:p>
        </p:txBody>
      </p:sp>
      <p:sp>
        <p:nvSpPr>
          <p:cNvPr id="24" name="Freeform 23"/>
          <p:cNvSpPr/>
          <p:nvPr/>
        </p:nvSpPr>
        <p:spPr bwMode="auto">
          <a:xfrm>
            <a:off x="6124074" y="2121518"/>
            <a:ext cx="2328370" cy="356937"/>
          </a:xfrm>
          <a:custGeom>
            <a:avLst/>
            <a:gdLst>
              <a:gd name="connsiteX0" fmla="*/ 0 w 4503822"/>
              <a:gd name="connsiteY0" fmla="*/ 0 h 517357"/>
              <a:gd name="connsiteX1" fmla="*/ 4503822 w 4503822"/>
              <a:gd name="connsiteY1" fmla="*/ 0 h 517357"/>
              <a:gd name="connsiteX2" fmla="*/ 4503822 w 4503822"/>
              <a:gd name="connsiteY2" fmla="*/ 517357 h 517357"/>
              <a:gd name="connsiteX3" fmla="*/ 0 w 4503822"/>
              <a:gd name="connsiteY3" fmla="*/ 517357 h 517357"/>
              <a:gd name="connsiteX4" fmla="*/ 0 w 4503822"/>
              <a:gd name="connsiteY4" fmla="*/ 0 h 517357"/>
              <a:gd name="connsiteX0" fmla="*/ 0 w 4503822"/>
              <a:gd name="connsiteY0" fmla="*/ 0 h 517357"/>
              <a:gd name="connsiteX1" fmla="*/ 4503822 w 4503822"/>
              <a:gd name="connsiteY1" fmla="*/ 0 h 517357"/>
              <a:gd name="connsiteX2" fmla="*/ 4479759 w 4503822"/>
              <a:gd name="connsiteY2" fmla="*/ 232610 h 517357"/>
              <a:gd name="connsiteX3" fmla="*/ 4503822 w 4503822"/>
              <a:gd name="connsiteY3" fmla="*/ 517357 h 517357"/>
              <a:gd name="connsiteX4" fmla="*/ 0 w 4503822"/>
              <a:gd name="connsiteY4" fmla="*/ 517357 h 517357"/>
              <a:gd name="connsiteX5" fmla="*/ 0 w 4503822"/>
              <a:gd name="connsiteY5" fmla="*/ 0 h 517357"/>
              <a:gd name="connsiteX0" fmla="*/ 0 w 4744454"/>
              <a:gd name="connsiteY0" fmla="*/ 0 h 517357"/>
              <a:gd name="connsiteX1" fmla="*/ 4503822 w 4744454"/>
              <a:gd name="connsiteY1" fmla="*/ 0 h 517357"/>
              <a:gd name="connsiteX2" fmla="*/ 4744454 w 4744454"/>
              <a:gd name="connsiteY2" fmla="*/ 256673 h 517357"/>
              <a:gd name="connsiteX3" fmla="*/ 4503822 w 4744454"/>
              <a:gd name="connsiteY3" fmla="*/ 517357 h 517357"/>
              <a:gd name="connsiteX4" fmla="*/ 0 w 4744454"/>
              <a:gd name="connsiteY4" fmla="*/ 517357 h 517357"/>
              <a:gd name="connsiteX5" fmla="*/ 0 w 4744454"/>
              <a:gd name="connsiteY5" fmla="*/ 0 h 517357"/>
              <a:gd name="connsiteX0" fmla="*/ 0 w 4503822"/>
              <a:gd name="connsiteY0" fmla="*/ 0 h 517357"/>
              <a:gd name="connsiteX1" fmla="*/ 4503822 w 4503822"/>
              <a:gd name="connsiteY1" fmla="*/ 0 h 517357"/>
              <a:gd name="connsiteX2" fmla="*/ 4503822 w 4503822"/>
              <a:gd name="connsiteY2" fmla="*/ 517357 h 517357"/>
              <a:gd name="connsiteX3" fmla="*/ 0 w 4503822"/>
              <a:gd name="connsiteY3" fmla="*/ 517357 h 517357"/>
              <a:gd name="connsiteX4" fmla="*/ 0 w 4503822"/>
              <a:gd name="connsiteY4" fmla="*/ 0 h 517357"/>
              <a:gd name="connsiteX0" fmla="*/ 3852 w 4507674"/>
              <a:gd name="connsiteY0" fmla="*/ 0 h 517357"/>
              <a:gd name="connsiteX1" fmla="*/ 4507674 w 4507674"/>
              <a:gd name="connsiteY1" fmla="*/ 0 h 517357"/>
              <a:gd name="connsiteX2" fmla="*/ 4507674 w 4507674"/>
              <a:gd name="connsiteY2" fmla="*/ 517357 h 517357"/>
              <a:gd name="connsiteX3" fmla="*/ 3852 w 4507674"/>
              <a:gd name="connsiteY3" fmla="*/ 517357 h 517357"/>
              <a:gd name="connsiteX4" fmla="*/ 0 w 4507674"/>
              <a:gd name="connsiteY4" fmla="*/ 232521 h 517357"/>
              <a:gd name="connsiteX5" fmla="*/ 3852 w 4507674"/>
              <a:gd name="connsiteY5" fmla="*/ 0 h 517357"/>
              <a:gd name="connsiteX0" fmla="*/ 223538 w 4727360"/>
              <a:gd name="connsiteY0" fmla="*/ 0 h 517357"/>
              <a:gd name="connsiteX1" fmla="*/ 4727360 w 4727360"/>
              <a:gd name="connsiteY1" fmla="*/ 0 h 517357"/>
              <a:gd name="connsiteX2" fmla="*/ 4727360 w 4727360"/>
              <a:gd name="connsiteY2" fmla="*/ 517357 h 517357"/>
              <a:gd name="connsiteX3" fmla="*/ 223538 w 4727360"/>
              <a:gd name="connsiteY3" fmla="*/ 517357 h 517357"/>
              <a:gd name="connsiteX4" fmla="*/ 0 w 4727360"/>
              <a:gd name="connsiteY4" fmla="*/ 232521 h 517357"/>
              <a:gd name="connsiteX5" fmla="*/ 223538 w 4727360"/>
              <a:gd name="connsiteY5" fmla="*/ 0 h 517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27360" h="517357">
                <a:moveTo>
                  <a:pt x="223538" y="0"/>
                </a:moveTo>
                <a:lnTo>
                  <a:pt x="4727360" y="0"/>
                </a:lnTo>
                <a:lnTo>
                  <a:pt x="4727360" y="517357"/>
                </a:lnTo>
                <a:lnTo>
                  <a:pt x="223538" y="517357"/>
                </a:lnTo>
                <a:lnTo>
                  <a:pt x="0" y="232521"/>
                </a:lnTo>
                <a:lnTo>
                  <a:pt x="223538" y="0"/>
                </a:lnTo>
                <a:close/>
              </a:path>
            </a:pathLst>
          </a:custGeom>
          <a:gradFill flip="none" rotWithShape="1">
            <a:gsLst>
              <a:gs pos="0">
                <a:schemeClr val="tx2">
                  <a:lumMod val="50000"/>
                  <a:lumOff val="50000"/>
                </a:schemeClr>
              </a:gs>
              <a:gs pos="100000">
                <a:schemeClr val="tx2">
                  <a:lumMod val="10000"/>
                  <a:lumOff val="90000"/>
                </a:schemeClr>
              </a:gs>
            </a:gsLst>
            <a:path path="circle">
              <a:fillToRect t="100000" r="100000"/>
            </a:path>
            <a:tileRect l="-100000" b="-100000"/>
          </a:gradFill>
          <a:ln w="22225" cap="flat" cmpd="sng" algn="ctr">
            <a:solidFill>
              <a:schemeClr val="tx2">
                <a:lumMod val="90000"/>
                <a:lumOff val="10000"/>
                <a:alpha val="50000"/>
              </a:schemeClr>
            </a:solidFill>
            <a:prstDash val="sysDash"/>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r>
              <a:rPr lang="en-US" sz="1400" b="1" dirty="0" smtClean="0">
                <a:solidFill>
                  <a:srgbClr val="000000"/>
                </a:solidFill>
                <a:latin typeface="Arial" charset="0"/>
              </a:rPr>
              <a:t>BYOD</a:t>
            </a:r>
            <a:endParaRPr kumimoji="0" lang="en-US" sz="1400" b="1" i="0" u="none" strike="noStrike" cap="none" normalizeH="0" baseline="0" dirty="0">
              <a:ln>
                <a:noFill/>
              </a:ln>
              <a:solidFill>
                <a:srgbClr val="000000"/>
              </a:solidFill>
              <a:effectLst/>
              <a:latin typeface="Arial" charset="0"/>
            </a:endParaRPr>
          </a:p>
        </p:txBody>
      </p:sp>
      <p:sp>
        <p:nvSpPr>
          <p:cNvPr id="25" name="Freeform 24"/>
          <p:cNvSpPr/>
          <p:nvPr/>
        </p:nvSpPr>
        <p:spPr bwMode="auto">
          <a:xfrm>
            <a:off x="1195136" y="3497147"/>
            <a:ext cx="2967791" cy="356937"/>
          </a:xfrm>
          <a:custGeom>
            <a:avLst/>
            <a:gdLst>
              <a:gd name="connsiteX0" fmla="*/ 0 w 4503822"/>
              <a:gd name="connsiteY0" fmla="*/ 0 h 517357"/>
              <a:gd name="connsiteX1" fmla="*/ 4503822 w 4503822"/>
              <a:gd name="connsiteY1" fmla="*/ 0 h 517357"/>
              <a:gd name="connsiteX2" fmla="*/ 4503822 w 4503822"/>
              <a:gd name="connsiteY2" fmla="*/ 517357 h 517357"/>
              <a:gd name="connsiteX3" fmla="*/ 0 w 4503822"/>
              <a:gd name="connsiteY3" fmla="*/ 517357 h 517357"/>
              <a:gd name="connsiteX4" fmla="*/ 0 w 4503822"/>
              <a:gd name="connsiteY4" fmla="*/ 0 h 517357"/>
              <a:gd name="connsiteX0" fmla="*/ 0 w 4503822"/>
              <a:gd name="connsiteY0" fmla="*/ 0 h 517357"/>
              <a:gd name="connsiteX1" fmla="*/ 4503822 w 4503822"/>
              <a:gd name="connsiteY1" fmla="*/ 0 h 517357"/>
              <a:gd name="connsiteX2" fmla="*/ 4479759 w 4503822"/>
              <a:gd name="connsiteY2" fmla="*/ 232610 h 517357"/>
              <a:gd name="connsiteX3" fmla="*/ 4503822 w 4503822"/>
              <a:gd name="connsiteY3" fmla="*/ 517357 h 517357"/>
              <a:gd name="connsiteX4" fmla="*/ 0 w 4503822"/>
              <a:gd name="connsiteY4" fmla="*/ 517357 h 517357"/>
              <a:gd name="connsiteX5" fmla="*/ 0 w 4503822"/>
              <a:gd name="connsiteY5" fmla="*/ 0 h 517357"/>
              <a:gd name="connsiteX0" fmla="*/ 0 w 4744454"/>
              <a:gd name="connsiteY0" fmla="*/ 0 h 517357"/>
              <a:gd name="connsiteX1" fmla="*/ 4503822 w 4744454"/>
              <a:gd name="connsiteY1" fmla="*/ 0 h 517357"/>
              <a:gd name="connsiteX2" fmla="*/ 4744454 w 4744454"/>
              <a:gd name="connsiteY2" fmla="*/ 256673 h 517357"/>
              <a:gd name="connsiteX3" fmla="*/ 4503822 w 4744454"/>
              <a:gd name="connsiteY3" fmla="*/ 517357 h 517357"/>
              <a:gd name="connsiteX4" fmla="*/ 0 w 4744454"/>
              <a:gd name="connsiteY4" fmla="*/ 517357 h 517357"/>
              <a:gd name="connsiteX5" fmla="*/ 0 w 4744454"/>
              <a:gd name="connsiteY5" fmla="*/ 0 h 517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44454" h="517357">
                <a:moveTo>
                  <a:pt x="0" y="0"/>
                </a:moveTo>
                <a:lnTo>
                  <a:pt x="4503822" y="0"/>
                </a:lnTo>
                <a:lnTo>
                  <a:pt x="4744454" y="256673"/>
                </a:lnTo>
                <a:lnTo>
                  <a:pt x="4503822" y="517357"/>
                </a:lnTo>
                <a:lnTo>
                  <a:pt x="0" y="517357"/>
                </a:lnTo>
                <a:lnTo>
                  <a:pt x="0" y="0"/>
                </a:lnTo>
                <a:close/>
              </a:path>
            </a:pathLst>
          </a:custGeom>
          <a:gradFill flip="none" rotWithShape="1">
            <a:gsLst>
              <a:gs pos="0">
                <a:schemeClr val="tx2">
                  <a:lumMod val="50000"/>
                  <a:lumOff val="50000"/>
                </a:schemeClr>
              </a:gs>
              <a:gs pos="100000">
                <a:schemeClr val="tx2">
                  <a:lumMod val="10000"/>
                  <a:lumOff val="90000"/>
                </a:schemeClr>
              </a:gs>
            </a:gsLst>
            <a:path path="circle">
              <a:fillToRect t="100000" r="100000"/>
            </a:path>
            <a:tileRect l="-100000" b="-100000"/>
          </a:gradFill>
          <a:ln w="22225" cap="flat" cmpd="sng" algn="ctr">
            <a:solidFill>
              <a:schemeClr val="tx2">
                <a:lumMod val="90000"/>
                <a:lumOff val="10000"/>
                <a:alpha val="50000"/>
              </a:schemeClr>
            </a:solidFill>
            <a:prstDash val="sysDash"/>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r>
              <a:rPr lang="en-US" sz="1400" b="1" dirty="0" smtClean="0">
                <a:solidFill>
                  <a:srgbClr val="000000"/>
                </a:solidFill>
                <a:latin typeface="Arial" charset="0"/>
              </a:rPr>
              <a:t>Shift from CAPEX to OPEX</a:t>
            </a:r>
            <a:endParaRPr kumimoji="0" lang="en-US" sz="1400" b="1" i="0" u="none" strike="noStrike" cap="none" normalizeH="0" baseline="0" dirty="0">
              <a:ln>
                <a:noFill/>
              </a:ln>
              <a:solidFill>
                <a:srgbClr val="000000"/>
              </a:solidFill>
              <a:effectLst/>
              <a:latin typeface="Arial" charset="0"/>
            </a:endParaRPr>
          </a:p>
        </p:txBody>
      </p:sp>
      <p:sp>
        <p:nvSpPr>
          <p:cNvPr id="26" name="Freeform 25"/>
          <p:cNvSpPr/>
          <p:nvPr/>
        </p:nvSpPr>
        <p:spPr bwMode="auto">
          <a:xfrm>
            <a:off x="1195128" y="4375462"/>
            <a:ext cx="7251039" cy="356937"/>
          </a:xfrm>
          <a:custGeom>
            <a:avLst/>
            <a:gdLst>
              <a:gd name="connsiteX0" fmla="*/ 0 w 4503822"/>
              <a:gd name="connsiteY0" fmla="*/ 0 h 517357"/>
              <a:gd name="connsiteX1" fmla="*/ 4503822 w 4503822"/>
              <a:gd name="connsiteY1" fmla="*/ 0 h 517357"/>
              <a:gd name="connsiteX2" fmla="*/ 4503822 w 4503822"/>
              <a:gd name="connsiteY2" fmla="*/ 517357 h 517357"/>
              <a:gd name="connsiteX3" fmla="*/ 0 w 4503822"/>
              <a:gd name="connsiteY3" fmla="*/ 517357 h 517357"/>
              <a:gd name="connsiteX4" fmla="*/ 0 w 4503822"/>
              <a:gd name="connsiteY4" fmla="*/ 0 h 517357"/>
              <a:gd name="connsiteX0" fmla="*/ 0 w 4503822"/>
              <a:gd name="connsiteY0" fmla="*/ 0 h 517357"/>
              <a:gd name="connsiteX1" fmla="*/ 4503822 w 4503822"/>
              <a:gd name="connsiteY1" fmla="*/ 0 h 517357"/>
              <a:gd name="connsiteX2" fmla="*/ 4479759 w 4503822"/>
              <a:gd name="connsiteY2" fmla="*/ 232610 h 517357"/>
              <a:gd name="connsiteX3" fmla="*/ 4503822 w 4503822"/>
              <a:gd name="connsiteY3" fmla="*/ 517357 h 517357"/>
              <a:gd name="connsiteX4" fmla="*/ 0 w 4503822"/>
              <a:gd name="connsiteY4" fmla="*/ 517357 h 517357"/>
              <a:gd name="connsiteX5" fmla="*/ 0 w 4503822"/>
              <a:gd name="connsiteY5" fmla="*/ 0 h 517357"/>
              <a:gd name="connsiteX0" fmla="*/ 0 w 4744454"/>
              <a:gd name="connsiteY0" fmla="*/ 0 h 517357"/>
              <a:gd name="connsiteX1" fmla="*/ 4503822 w 4744454"/>
              <a:gd name="connsiteY1" fmla="*/ 0 h 517357"/>
              <a:gd name="connsiteX2" fmla="*/ 4744454 w 4744454"/>
              <a:gd name="connsiteY2" fmla="*/ 256673 h 517357"/>
              <a:gd name="connsiteX3" fmla="*/ 4503822 w 4744454"/>
              <a:gd name="connsiteY3" fmla="*/ 517357 h 517357"/>
              <a:gd name="connsiteX4" fmla="*/ 0 w 4744454"/>
              <a:gd name="connsiteY4" fmla="*/ 517357 h 517357"/>
              <a:gd name="connsiteX5" fmla="*/ 0 w 4744454"/>
              <a:gd name="connsiteY5" fmla="*/ 0 h 517357"/>
              <a:gd name="connsiteX0" fmla="*/ 0 w 4503822"/>
              <a:gd name="connsiteY0" fmla="*/ 0 h 517357"/>
              <a:gd name="connsiteX1" fmla="*/ 4503822 w 4503822"/>
              <a:gd name="connsiteY1" fmla="*/ 0 h 517357"/>
              <a:gd name="connsiteX2" fmla="*/ 4503822 w 4503822"/>
              <a:gd name="connsiteY2" fmla="*/ 517357 h 517357"/>
              <a:gd name="connsiteX3" fmla="*/ 0 w 4503822"/>
              <a:gd name="connsiteY3" fmla="*/ 517357 h 517357"/>
              <a:gd name="connsiteX4" fmla="*/ 0 w 4503822"/>
              <a:gd name="connsiteY4" fmla="*/ 0 h 517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3822" h="517357">
                <a:moveTo>
                  <a:pt x="0" y="0"/>
                </a:moveTo>
                <a:lnTo>
                  <a:pt x="4503822" y="0"/>
                </a:lnTo>
                <a:lnTo>
                  <a:pt x="4503822" y="517357"/>
                </a:lnTo>
                <a:lnTo>
                  <a:pt x="0" y="517357"/>
                </a:lnTo>
                <a:lnTo>
                  <a:pt x="0" y="0"/>
                </a:lnTo>
                <a:close/>
              </a:path>
            </a:pathLst>
          </a:custGeom>
          <a:gradFill flip="none" rotWithShape="1">
            <a:gsLst>
              <a:gs pos="0">
                <a:schemeClr val="tx2">
                  <a:lumMod val="50000"/>
                  <a:lumOff val="50000"/>
                </a:schemeClr>
              </a:gs>
              <a:gs pos="100000">
                <a:schemeClr val="tx2">
                  <a:lumMod val="10000"/>
                  <a:lumOff val="90000"/>
                </a:schemeClr>
              </a:gs>
            </a:gsLst>
            <a:path path="circle">
              <a:fillToRect t="100000" r="100000"/>
            </a:path>
            <a:tileRect l="-100000" b="-100000"/>
          </a:gradFill>
          <a:ln w="22225" cap="flat" cmpd="sng" algn="ctr">
            <a:solidFill>
              <a:schemeClr val="tx2">
                <a:lumMod val="90000"/>
                <a:lumOff val="10000"/>
                <a:alpha val="50000"/>
              </a:schemeClr>
            </a:solidFill>
            <a:prstDash val="sysDash"/>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r>
              <a:rPr lang="en-US" sz="1400" b="1" dirty="0" smtClean="0">
                <a:solidFill>
                  <a:srgbClr val="000000"/>
                </a:solidFill>
                <a:latin typeface="Arial" charset="0"/>
              </a:rPr>
              <a:t>Acceptance of “Everything as a Service”</a:t>
            </a:r>
            <a:endParaRPr kumimoji="0" lang="en-US" sz="1400" b="1" i="0" u="none" strike="noStrike" cap="none" normalizeH="0" baseline="0" dirty="0">
              <a:ln>
                <a:noFill/>
              </a:ln>
              <a:solidFill>
                <a:srgbClr val="000000"/>
              </a:solidFill>
              <a:effectLst/>
              <a:latin typeface="Arial" charset="0"/>
            </a:endParaRPr>
          </a:p>
        </p:txBody>
      </p:sp>
      <p:sp>
        <p:nvSpPr>
          <p:cNvPr id="27" name="Freeform 26"/>
          <p:cNvSpPr/>
          <p:nvPr/>
        </p:nvSpPr>
        <p:spPr bwMode="auto">
          <a:xfrm>
            <a:off x="1203145" y="4828662"/>
            <a:ext cx="7226976" cy="356937"/>
          </a:xfrm>
          <a:custGeom>
            <a:avLst/>
            <a:gdLst>
              <a:gd name="connsiteX0" fmla="*/ 0 w 4503822"/>
              <a:gd name="connsiteY0" fmla="*/ 0 h 517357"/>
              <a:gd name="connsiteX1" fmla="*/ 4503822 w 4503822"/>
              <a:gd name="connsiteY1" fmla="*/ 0 h 517357"/>
              <a:gd name="connsiteX2" fmla="*/ 4503822 w 4503822"/>
              <a:gd name="connsiteY2" fmla="*/ 517357 h 517357"/>
              <a:gd name="connsiteX3" fmla="*/ 0 w 4503822"/>
              <a:gd name="connsiteY3" fmla="*/ 517357 h 517357"/>
              <a:gd name="connsiteX4" fmla="*/ 0 w 4503822"/>
              <a:gd name="connsiteY4" fmla="*/ 0 h 517357"/>
              <a:gd name="connsiteX0" fmla="*/ 0 w 4503822"/>
              <a:gd name="connsiteY0" fmla="*/ 0 h 517357"/>
              <a:gd name="connsiteX1" fmla="*/ 4503822 w 4503822"/>
              <a:gd name="connsiteY1" fmla="*/ 0 h 517357"/>
              <a:gd name="connsiteX2" fmla="*/ 4479759 w 4503822"/>
              <a:gd name="connsiteY2" fmla="*/ 232610 h 517357"/>
              <a:gd name="connsiteX3" fmla="*/ 4503822 w 4503822"/>
              <a:gd name="connsiteY3" fmla="*/ 517357 h 517357"/>
              <a:gd name="connsiteX4" fmla="*/ 0 w 4503822"/>
              <a:gd name="connsiteY4" fmla="*/ 517357 h 517357"/>
              <a:gd name="connsiteX5" fmla="*/ 0 w 4503822"/>
              <a:gd name="connsiteY5" fmla="*/ 0 h 517357"/>
              <a:gd name="connsiteX0" fmla="*/ 0 w 4744454"/>
              <a:gd name="connsiteY0" fmla="*/ 0 h 517357"/>
              <a:gd name="connsiteX1" fmla="*/ 4503822 w 4744454"/>
              <a:gd name="connsiteY1" fmla="*/ 0 h 517357"/>
              <a:gd name="connsiteX2" fmla="*/ 4744454 w 4744454"/>
              <a:gd name="connsiteY2" fmla="*/ 256673 h 517357"/>
              <a:gd name="connsiteX3" fmla="*/ 4503822 w 4744454"/>
              <a:gd name="connsiteY3" fmla="*/ 517357 h 517357"/>
              <a:gd name="connsiteX4" fmla="*/ 0 w 4744454"/>
              <a:gd name="connsiteY4" fmla="*/ 517357 h 517357"/>
              <a:gd name="connsiteX5" fmla="*/ 0 w 4744454"/>
              <a:gd name="connsiteY5" fmla="*/ 0 h 517357"/>
              <a:gd name="connsiteX0" fmla="*/ 0 w 4503822"/>
              <a:gd name="connsiteY0" fmla="*/ 0 h 517357"/>
              <a:gd name="connsiteX1" fmla="*/ 4503822 w 4503822"/>
              <a:gd name="connsiteY1" fmla="*/ 0 h 517357"/>
              <a:gd name="connsiteX2" fmla="*/ 4503822 w 4503822"/>
              <a:gd name="connsiteY2" fmla="*/ 517357 h 517357"/>
              <a:gd name="connsiteX3" fmla="*/ 0 w 4503822"/>
              <a:gd name="connsiteY3" fmla="*/ 517357 h 517357"/>
              <a:gd name="connsiteX4" fmla="*/ 0 w 4503822"/>
              <a:gd name="connsiteY4" fmla="*/ 0 h 517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3822" h="517357">
                <a:moveTo>
                  <a:pt x="0" y="0"/>
                </a:moveTo>
                <a:lnTo>
                  <a:pt x="4503822" y="0"/>
                </a:lnTo>
                <a:lnTo>
                  <a:pt x="4503822" y="517357"/>
                </a:lnTo>
                <a:lnTo>
                  <a:pt x="0" y="517357"/>
                </a:lnTo>
                <a:lnTo>
                  <a:pt x="0" y="0"/>
                </a:lnTo>
                <a:close/>
              </a:path>
            </a:pathLst>
          </a:custGeom>
          <a:gradFill flip="none" rotWithShape="1">
            <a:gsLst>
              <a:gs pos="0">
                <a:schemeClr val="tx2">
                  <a:lumMod val="50000"/>
                  <a:lumOff val="50000"/>
                </a:schemeClr>
              </a:gs>
              <a:gs pos="100000">
                <a:schemeClr val="tx2">
                  <a:lumMod val="10000"/>
                  <a:lumOff val="90000"/>
                </a:schemeClr>
              </a:gs>
            </a:gsLst>
            <a:path path="circle">
              <a:fillToRect t="100000" r="100000"/>
            </a:path>
            <a:tileRect l="-100000" b="-100000"/>
          </a:gradFill>
          <a:ln w="22225" cap="flat" cmpd="sng" algn="ctr">
            <a:solidFill>
              <a:schemeClr val="tx2">
                <a:lumMod val="90000"/>
                <a:lumOff val="10000"/>
                <a:alpha val="50000"/>
              </a:schemeClr>
            </a:solidFill>
            <a:prstDash val="sysDash"/>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r>
              <a:rPr lang="en-US" sz="1400" b="1" dirty="0" smtClean="0">
                <a:solidFill>
                  <a:srgbClr val="000000"/>
                </a:solidFill>
                <a:latin typeface="Arial" charset="0"/>
              </a:rPr>
              <a:t>Easier to Manage Remotely</a:t>
            </a:r>
            <a:endParaRPr kumimoji="0" lang="en-US" sz="1400" b="1" i="0" u="none" strike="noStrike" cap="none" normalizeH="0" baseline="0" dirty="0">
              <a:ln>
                <a:noFill/>
              </a:ln>
              <a:solidFill>
                <a:srgbClr val="000000"/>
              </a:solidFill>
              <a:effectLst/>
              <a:latin typeface="Arial" charset="0"/>
            </a:endParaRPr>
          </a:p>
        </p:txBody>
      </p:sp>
      <p:sp>
        <p:nvSpPr>
          <p:cNvPr id="28" name="Freeform 27"/>
          <p:cNvSpPr/>
          <p:nvPr/>
        </p:nvSpPr>
        <p:spPr bwMode="auto">
          <a:xfrm>
            <a:off x="3922295" y="3047949"/>
            <a:ext cx="4518117" cy="356937"/>
          </a:xfrm>
          <a:custGeom>
            <a:avLst/>
            <a:gdLst>
              <a:gd name="connsiteX0" fmla="*/ 0 w 4503822"/>
              <a:gd name="connsiteY0" fmla="*/ 0 h 517357"/>
              <a:gd name="connsiteX1" fmla="*/ 4503822 w 4503822"/>
              <a:gd name="connsiteY1" fmla="*/ 0 h 517357"/>
              <a:gd name="connsiteX2" fmla="*/ 4503822 w 4503822"/>
              <a:gd name="connsiteY2" fmla="*/ 517357 h 517357"/>
              <a:gd name="connsiteX3" fmla="*/ 0 w 4503822"/>
              <a:gd name="connsiteY3" fmla="*/ 517357 h 517357"/>
              <a:gd name="connsiteX4" fmla="*/ 0 w 4503822"/>
              <a:gd name="connsiteY4" fmla="*/ 0 h 517357"/>
              <a:gd name="connsiteX0" fmla="*/ 0 w 4503822"/>
              <a:gd name="connsiteY0" fmla="*/ 0 h 517357"/>
              <a:gd name="connsiteX1" fmla="*/ 4503822 w 4503822"/>
              <a:gd name="connsiteY1" fmla="*/ 0 h 517357"/>
              <a:gd name="connsiteX2" fmla="*/ 4479759 w 4503822"/>
              <a:gd name="connsiteY2" fmla="*/ 232610 h 517357"/>
              <a:gd name="connsiteX3" fmla="*/ 4503822 w 4503822"/>
              <a:gd name="connsiteY3" fmla="*/ 517357 h 517357"/>
              <a:gd name="connsiteX4" fmla="*/ 0 w 4503822"/>
              <a:gd name="connsiteY4" fmla="*/ 517357 h 517357"/>
              <a:gd name="connsiteX5" fmla="*/ 0 w 4503822"/>
              <a:gd name="connsiteY5" fmla="*/ 0 h 517357"/>
              <a:gd name="connsiteX0" fmla="*/ 0 w 4744454"/>
              <a:gd name="connsiteY0" fmla="*/ 0 h 517357"/>
              <a:gd name="connsiteX1" fmla="*/ 4503822 w 4744454"/>
              <a:gd name="connsiteY1" fmla="*/ 0 h 517357"/>
              <a:gd name="connsiteX2" fmla="*/ 4744454 w 4744454"/>
              <a:gd name="connsiteY2" fmla="*/ 256673 h 517357"/>
              <a:gd name="connsiteX3" fmla="*/ 4503822 w 4744454"/>
              <a:gd name="connsiteY3" fmla="*/ 517357 h 517357"/>
              <a:gd name="connsiteX4" fmla="*/ 0 w 4744454"/>
              <a:gd name="connsiteY4" fmla="*/ 517357 h 517357"/>
              <a:gd name="connsiteX5" fmla="*/ 0 w 4744454"/>
              <a:gd name="connsiteY5" fmla="*/ 0 h 517357"/>
              <a:gd name="connsiteX0" fmla="*/ 0 w 4503822"/>
              <a:gd name="connsiteY0" fmla="*/ 0 h 517357"/>
              <a:gd name="connsiteX1" fmla="*/ 4503822 w 4503822"/>
              <a:gd name="connsiteY1" fmla="*/ 0 h 517357"/>
              <a:gd name="connsiteX2" fmla="*/ 4503822 w 4503822"/>
              <a:gd name="connsiteY2" fmla="*/ 517357 h 517357"/>
              <a:gd name="connsiteX3" fmla="*/ 0 w 4503822"/>
              <a:gd name="connsiteY3" fmla="*/ 517357 h 517357"/>
              <a:gd name="connsiteX4" fmla="*/ 0 w 4503822"/>
              <a:gd name="connsiteY4" fmla="*/ 0 h 517357"/>
              <a:gd name="connsiteX0" fmla="*/ 3852 w 4507674"/>
              <a:gd name="connsiteY0" fmla="*/ 0 h 517357"/>
              <a:gd name="connsiteX1" fmla="*/ 4507674 w 4507674"/>
              <a:gd name="connsiteY1" fmla="*/ 0 h 517357"/>
              <a:gd name="connsiteX2" fmla="*/ 4507674 w 4507674"/>
              <a:gd name="connsiteY2" fmla="*/ 517357 h 517357"/>
              <a:gd name="connsiteX3" fmla="*/ 3852 w 4507674"/>
              <a:gd name="connsiteY3" fmla="*/ 517357 h 517357"/>
              <a:gd name="connsiteX4" fmla="*/ 0 w 4507674"/>
              <a:gd name="connsiteY4" fmla="*/ 232521 h 517357"/>
              <a:gd name="connsiteX5" fmla="*/ 3852 w 4507674"/>
              <a:gd name="connsiteY5" fmla="*/ 0 h 517357"/>
              <a:gd name="connsiteX0" fmla="*/ 223538 w 4727360"/>
              <a:gd name="connsiteY0" fmla="*/ 0 h 517357"/>
              <a:gd name="connsiteX1" fmla="*/ 4727360 w 4727360"/>
              <a:gd name="connsiteY1" fmla="*/ 0 h 517357"/>
              <a:gd name="connsiteX2" fmla="*/ 4727360 w 4727360"/>
              <a:gd name="connsiteY2" fmla="*/ 517357 h 517357"/>
              <a:gd name="connsiteX3" fmla="*/ 223538 w 4727360"/>
              <a:gd name="connsiteY3" fmla="*/ 517357 h 517357"/>
              <a:gd name="connsiteX4" fmla="*/ 0 w 4727360"/>
              <a:gd name="connsiteY4" fmla="*/ 232521 h 517357"/>
              <a:gd name="connsiteX5" fmla="*/ 223538 w 4727360"/>
              <a:gd name="connsiteY5" fmla="*/ 0 h 517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27360" h="517357">
                <a:moveTo>
                  <a:pt x="223538" y="0"/>
                </a:moveTo>
                <a:lnTo>
                  <a:pt x="4727360" y="0"/>
                </a:lnTo>
                <a:lnTo>
                  <a:pt x="4727360" y="517357"/>
                </a:lnTo>
                <a:lnTo>
                  <a:pt x="223538" y="517357"/>
                </a:lnTo>
                <a:lnTo>
                  <a:pt x="0" y="232521"/>
                </a:lnTo>
                <a:lnTo>
                  <a:pt x="223538" y="0"/>
                </a:lnTo>
                <a:close/>
              </a:path>
            </a:pathLst>
          </a:custGeom>
          <a:gradFill flip="none" rotWithShape="1">
            <a:gsLst>
              <a:gs pos="0">
                <a:schemeClr val="tx2">
                  <a:lumMod val="50000"/>
                  <a:lumOff val="50000"/>
                </a:schemeClr>
              </a:gs>
              <a:gs pos="100000">
                <a:schemeClr val="tx2">
                  <a:lumMod val="10000"/>
                  <a:lumOff val="90000"/>
                </a:schemeClr>
              </a:gs>
            </a:gsLst>
            <a:path path="circle">
              <a:fillToRect t="100000" r="100000"/>
            </a:path>
            <a:tileRect l="-100000" b="-100000"/>
          </a:gradFill>
          <a:ln w="22225" cap="flat" cmpd="sng" algn="ctr">
            <a:solidFill>
              <a:schemeClr val="tx2">
                <a:lumMod val="90000"/>
                <a:lumOff val="10000"/>
                <a:alpha val="50000"/>
              </a:schemeClr>
            </a:solidFill>
            <a:prstDash val="sysDash"/>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r>
              <a:rPr lang="en-US" sz="1400" b="1" dirty="0" smtClean="0">
                <a:solidFill>
                  <a:srgbClr val="000000"/>
                </a:solidFill>
                <a:latin typeface="Arial" charset="0"/>
              </a:rPr>
              <a:t>Linear Cost Scalability</a:t>
            </a:r>
            <a:endParaRPr kumimoji="0" lang="en-US" sz="1400" b="1" i="0" u="none" strike="noStrike" cap="none" normalizeH="0" baseline="0" dirty="0">
              <a:ln>
                <a:noFill/>
              </a:ln>
              <a:solidFill>
                <a:srgbClr val="000000"/>
              </a:solidFill>
              <a:effectLst/>
              <a:latin typeface="Arial"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left)">
                                      <p:cBhvr>
                                        <p:cTn id="10" dur="500"/>
                                        <p:tgtEl>
                                          <p:spTgt spid="19"/>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left)">
                                      <p:cBhvr>
                                        <p:cTn id="13" dur="500"/>
                                        <p:tgtEl>
                                          <p:spTgt spid="26"/>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left)">
                                      <p:cBhvr>
                                        <p:cTn id="16" dur="500"/>
                                        <p:tgtEl>
                                          <p:spTgt spid="27"/>
                                        </p:tgtEl>
                                      </p:cBhvr>
                                    </p:animEffect>
                                  </p:childTnLst>
                                </p:cTn>
                              </p:par>
                            </p:childTnLst>
                          </p:cTn>
                        </p:par>
                        <p:par>
                          <p:cTn id="17" fill="hold">
                            <p:stCondLst>
                              <p:cond delay="500"/>
                            </p:stCondLst>
                            <p:childTnLst>
                              <p:par>
                                <p:cTn id="18" presetID="22" presetClass="entr" presetSubtype="2"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wipe(right)">
                                      <p:cBhvr>
                                        <p:cTn id="20" dur="500"/>
                                        <p:tgtEl>
                                          <p:spTgt spid="28"/>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right)">
                                      <p:cBhvr>
                                        <p:cTn id="23" dur="500"/>
                                        <p:tgtEl>
                                          <p:spTgt spid="23"/>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right)">
                                      <p:cBhvr>
                                        <p:cTn id="2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3" grpId="0" animBg="1"/>
      <p:bldP spid="24" grpId="0" animBg="1"/>
      <p:bldP spid="25" grpId="0" animBg="1"/>
      <p:bldP spid="26" grpId="0" animBg="1"/>
      <p:bldP spid="27" grpId="0" animBg="1"/>
      <p:bldP spid="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FortiCloud and </a:t>
            </a:r>
            <a:r>
              <a:rPr lang="en-US" dirty="0" err="1" smtClean="0"/>
              <a:t>FortiDeploy</a:t>
            </a:r>
            <a:r>
              <a:rPr lang="en-US" dirty="0" smtClean="0"/>
              <a:t> Licensing</a:t>
            </a:r>
            <a:endParaRPr lang="en-US" sz="1200" i="1" dirty="0"/>
          </a:p>
        </p:txBody>
      </p:sp>
      <p:sp>
        <p:nvSpPr>
          <p:cNvPr id="7" name="Snip Diagonal Corner Rectangle 6"/>
          <p:cNvSpPr/>
          <p:nvPr/>
        </p:nvSpPr>
        <p:spPr bwMode="auto">
          <a:xfrm>
            <a:off x="459797" y="1228589"/>
            <a:ext cx="8196807" cy="372113"/>
          </a:xfrm>
          <a:prstGeom prst="snip2DiagRect">
            <a:avLst/>
          </a:prstGeom>
          <a:solidFill>
            <a:srgbClr val="000000"/>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sp>
        <p:nvSpPr>
          <p:cNvPr id="8" name="TextBox 7"/>
          <p:cNvSpPr txBox="1"/>
          <p:nvPr/>
        </p:nvSpPr>
        <p:spPr>
          <a:xfrm>
            <a:off x="977466" y="1231370"/>
            <a:ext cx="6556395" cy="369332"/>
          </a:xfrm>
          <a:prstGeom prst="rect">
            <a:avLst/>
          </a:prstGeom>
          <a:noFill/>
          <a:effectLst/>
        </p:spPr>
        <p:txBody>
          <a:bodyPr wrap="square" rtlCol="0">
            <a:spAutoFit/>
          </a:bodyPr>
          <a:lstStyle/>
          <a:p>
            <a:r>
              <a:rPr lang="en-US" dirty="0" smtClean="0">
                <a:solidFill>
                  <a:schemeClr val="bg1"/>
                </a:solidFill>
                <a:effectLst>
                  <a:outerShdw blurRad="38100" dist="38100" dir="2700000" algn="tl">
                    <a:srgbClr val="000000">
                      <a:alpha val="43137"/>
                    </a:srgbClr>
                  </a:outerShdw>
                </a:effectLst>
                <a:cs typeface="Helvetica 55 Roman"/>
              </a:rPr>
              <a:t>Extending Storage with FortiCloud Devices</a:t>
            </a:r>
            <a:endParaRPr lang="en-US" sz="1200" dirty="0" smtClean="0">
              <a:solidFill>
                <a:schemeClr val="bg1"/>
              </a:solidFill>
              <a:effectLst>
                <a:outerShdw blurRad="38100" dist="38100" dir="2700000" algn="tl">
                  <a:srgbClr val="000000">
                    <a:alpha val="43137"/>
                  </a:srgbClr>
                </a:outerShdw>
              </a:effectLst>
              <a:cs typeface="Helvetica 55 Roman"/>
            </a:endParaRPr>
          </a:p>
        </p:txBody>
      </p:sp>
      <p:graphicFrame>
        <p:nvGraphicFramePr>
          <p:cNvPr id="13" name="Table 12"/>
          <p:cNvGraphicFramePr>
            <a:graphicFrameLocks noGrp="1"/>
          </p:cNvGraphicFramePr>
          <p:nvPr/>
        </p:nvGraphicFramePr>
        <p:xfrm>
          <a:off x="457200" y="1642171"/>
          <a:ext cx="8119166" cy="990600"/>
        </p:xfrm>
        <a:graphic>
          <a:graphicData uri="http://schemas.openxmlformats.org/drawingml/2006/table">
            <a:tbl>
              <a:tblPr firstRow="1" bandRow="1">
                <a:effectLst/>
                <a:tableStyleId>{5C22544A-7EE6-4342-B048-85BDC9FD1C3A}</a:tableStyleId>
              </a:tblPr>
              <a:tblGrid>
                <a:gridCol w="4216400"/>
                <a:gridCol w="3902766"/>
              </a:tblGrid>
              <a:tr h="370840">
                <a:tc>
                  <a:txBody>
                    <a:bodyPr/>
                    <a:lstStyle/>
                    <a:p>
                      <a:pPr>
                        <a:buNone/>
                      </a:pPr>
                      <a:r>
                        <a:rPr lang="en-US" sz="1200" u="sng" dirty="0" smtClean="0">
                          <a:solidFill>
                            <a:schemeClr val="tx1">
                              <a:lumMod val="75000"/>
                            </a:schemeClr>
                          </a:solidFill>
                          <a:latin typeface="+mn-lt"/>
                        </a:rPr>
                        <a:t>Bundling Instructions</a:t>
                      </a:r>
                    </a:p>
                    <a:p>
                      <a:pPr marL="285750" indent="-285750">
                        <a:buNone/>
                      </a:pPr>
                      <a:r>
                        <a:rPr lang="en-US" sz="1400" b="0" dirty="0" smtClean="0">
                          <a:solidFill>
                            <a:schemeClr val="accent1"/>
                          </a:solidFill>
                          <a:latin typeface="+mn-lt"/>
                        </a:rPr>
                        <a:t>❶</a:t>
                      </a:r>
                      <a:r>
                        <a:rPr lang="en-US" sz="1800" dirty="0" smtClean="0">
                          <a:solidFill>
                            <a:schemeClr val="tx1">
                              <a:lumMod val="75000"/>
                            </a:schemeClr>
                          </a:solidFill>
                          <a:latin typeface="Calibri"/>
                        </a:rPr>
                        <a:t> </a:t>
                      </a:r>
                      <a:r>
                        <a:rPr lang="en-US" sz="1100" dirty="0" smtClean="0">
                          <a:solidFill>
                            <a:schemeClr val="tx1">
                              <a:lumMod val="75000"/>
                            </a:schemeClr>
                          </a:solidFill>
                        </a:rPr>
                        <a:t>Purchase quantity of licenses equal to number of managed devices</a:t>
                      </a:r>
                    </a:p>
                    <a:p>
                      <a:endParaRPr lang="en-US" dirty="0">
                        <a:solidFill>
                          <a:schemeClr val="tx1">
                            <a:lumMod val="75000"/>
                          </a:schemeClr>
                        </a:solidFill>
                      </a:endParaRPr>
                    </a:p>
                  </a:txBody>
                  <a:tcPr>
                    <a:noFill/>
                  </a:tcPr>
                </a:tc>
                <a:tc>
                  <a:txBody>
                    <a:bodyPr/>
                    <a:lstStyle/>
                    <a:p>
                      <a:r>
                        <a:rPr lang="en-US" sz="1200" u="sng" dirty="0" smtClean="0">
                          <a:solidFill>
                            <a:schemeClr val="tx1">
                              <a:lumMod val="75000"/>
                            </a:schemeClr>
                          </a:solidFill>
                        </a:rPr>
                        <a:t>Example PO</a:t>
                      </a:r>
                      <a:r>
                        <a:rPr lang="en-US" sz="1200" u="none" dirty="0" smtClean="0">
                          <a:solidFill>
                            <a:schemeClr val="tx1">
                              <a:lumMod val="75000"/>
                            </a:schemeClr>
                          </a:solidFill>
                        </a:rPr>
                        <a:t>: </a:t>
                      </a:r>
                      <a:r>
                        <a:rPr lang="en-US" sz="1200" u="none" baseline="0" dirty="0" smtClean="0">
                          <a:solidFill>
                            <a:schemeClr val="tx1">
                              <a:lumMod val="75000"/>
                            </a:schemeClr>
                          </a:solidFill>
                        </a:rPr>
                        <a:t>B</a:t>
                      </a:r>
                      <a:r>
                        <a:rPr lang="en-US" sz="1200" u="none" dirty="0" smtClean="0">
                          <a:solidFill>
                            <a:schemeClr val="tx1">
                              <a:lumMod val="75000"/>
                            </a:schemeClr>
                          </a:solidFill>
                        </a:rPr>
                        <a:t>ased on 3 managed FGTs</a:t>
                      </a:r>
                      <a:r>
                        <a:rPr lang="en-US" sz="1200" u="none" baseline="0" dirty="0" smtClean="0">
                          <a:solidFill>
                            <a:schemeClr val="tx1">
                              <a:lumMod val="75000"/>
                            </a:schemeClr>
                          </a:solidFill>
                        </a:rPr>
                        <a:t> </a:t>
                      </a:r>
                      <a:endParaRPr lang="en-US" sz="1200" u="none" dirty="0">
                        <a:solidFill>
                          <a:schemeClr val="tx1">
                            <a:lumMod val="75000"/>
                          </a:schemeClr>
                        </a:solidFill>
                      </a:endParaRPr>
                    </a:p>
                  </a:txBody>
                  <a:tcPr>
                    <a:noFill/>
                  </a:tcPr>
                </a:tc>
              </a:tr>
            </a:tbl>
          </a:graphicData>
        </a:graphic>
      </p:graphicFrame>
      <p:graphicFrame>
        <p:nvGraphicFramePr>
          <p:cNvPr id="16" name="Table 15"/>
          <p:cNvGraphicFramePr>
            <a:graphicFrameLocks noGrp="1"/>
          </p:cNvGraphicFramePr>
          <p:nvPr/>
        </p:nvGraphicFramePr>
        <p:xfrm>
          <a:off x="4802909" y="1935566"/>
          <a:ext cx="3872169" cy="960120"/>
        </p:xfrm>
        <a:graphic>
          <a:graphicData uri="http://schemas.openxmlformats.org/drawingml/2006/table">
            <a:tbl>
              <a:tblPr firstRow="1" bandRow="1">
                <a:tableStyleId>{1FECB4D8-DB02-4DC6-A0A2-4F2EBAE1DC90}</a:tableStyleId>
              </a:tblPr>
              <a:tblGrid>
                <a:gridCol w="415636"/>
                <a:gridCol w="1662546"/>
                <a:gridCol w="1793987"/>
              </a:tblGrid>
              <a:tr h="123151">
                <a:tc>
                  <a:txBody>
                    <a:bodyPr/>
                    <a:lstStyle/>
                    <a:p>
                      <a:r>
                        <a:rPr lang="en-US" sz="1100" dirty="0" smtClean="0"/>
                        <a:t>Qty</a:t>
                      </a:r>
                      <a:endParaRPr lang="en-US" sz="1100" b="1" i="1" dirty="0"/>
                    </a:p>
                  </a:txBody>
                  <a:tcPr>
                    <a:solidFill>
                      <a:schemeClr val="accent1"/>
                    </a:solidFill>
                  </a:tcPr>
                </a:tc>
                <a:tc>
                  <a:txBody>
                    <a:bodyPr/>
                    <a:lstStyle/>
                    <a:p>
                      <a:r>
                        <a:rPr lang="en-US" sz="1100" dirty="0" smtClean="0"/>
                        <a:t>SKU</a:t>
                      </a:r>
                      <a:endParaRPr lang="en-US" sz="1100" b="1" i="1" dirty="0"/>
                    </a:p>
                  </a:txBody>
                  <a:tcPr>
                    <a:solidFill>
                      <a:schemeClr val="accent1"/>
                    </a:solidFill>
                  </a:tcPr>
                </a:tc>
                <a:tc>
                  <a:txBody>
                    <a:bodyPr/>
                    <a:lstStyle/>
                    <a:p>
                      <a:r>
                        <a:rPr lang="en-US" sz="1100" dirty="0" smtClean="0"/>
                        <a:t>Description</a:t>
                      </a:r>
                      <a:endParaRPr lang="en-US" sz="1100" b="1" i="1" dirty="0"/>
                    </a:p>
                  </a:txBody>
                  <a:tcPr>
                    <a:solidFill>
                      <a:schemeClr val="accent1"/>
                    </a:solidFill>
                  </a:tcPr>
                </a:tc>
              </a:tr>
              <a:tr h="123151">
                <a:tc>
                  <a:txBody>
                    <a:bodyPr/>
                    <a:lstStyle/>
                    <a:p>
                      <a:pPr algn="ctr"/>
                      <a:r>
                        <a:rPr lang="en-US" sz="1000" b="0" i="0" dirty="0" smtClean="0">
                          <a:solidFill>
                            <a:srgbClr val="000000"/>
                          </a:solidFill>
                        </a:rPr>
                        <a:t>3</a:t>
                      </a:r>
                      <a:endParaRPr lang="en-US" sz="1000" b="1" i="1" dirty="0">
                        <a:solidFill>
                          <a:srgbClr val="000000"/>
                        </a:solidFill>
                      </a:endParaRPr>
                    </a:p>
                  </a:txBody>
                  <a:tcPr/>
                </a:tc>
                <a:tc>
                  <a:txBody>
                    <a:bodyPr/>
                    <a:lstStyle/>
                    <a:p>
                      <a:r>
                        <a:rPr lang="en-US" sz="1000" dirty="0" smtClean="0">
                          <a:solidFill>
                            <a:srgbClr val="000000"/>
                          </a:solidFill>
                        </a:rPr>
                        <a:t>FC-10-90801-131-02-12 </a:t>
                      </a:r>
                      <a:endParaRPr lang="en-US" sz="1000" b="1" i="1" dirty="0">
                        <a:solidFill>
                          <a:srgbClr val="000000"/>
                        </a:solidFill>
                      </a:endParaRPr>
                    </a:p>
                  </a:txBody>
                  <a:tcPr/>
                </a:tc>
                <a:tc>
                  <a:txBody>
                    <a:bodyPr/>
                    <a:lstStyle/>
                    <a:p>
                      <a:r>
                        <a:rPr lang="en-US" sz="1000" dirty="0" smtClean="0">
                          <a:solidFill>
                            <a:srgbClr val="000000"/>
                          </a:solidFill>
                        </a:rPr>
                        <a:t>1-year FortiCloud… (activate</a:t>
                      </a:r>
                      <a:r>
                        <a:rPr lang="en-US" sz="1000" baseline="0" dirty="0" smtClean="0">
                          <a:solidFill>
                            <a:srgbClr val="000000"/>
                          </a:solidFill>
                        </a:rPr>
                        <a:t> with reseller contract on support.fortinet.com)</a:t>
                      </a:r>
                      <a:endParaRPr lang="en-US" sz="1000" b="1" i="1" dirty="0">
                        <a:solidFill>
                          <a:srgbClr val="000000"/>
                        </a:solidFill>
                      </a:endParaRPr>
                    </a:p>
                  </a:txBody>
                  <a:tcPr/>
                </a:tc>
              </a:tr>
            </a:tbl>
          </a:graphicData>
        </a:graphic>
      </p:graphicFrame>
      <p:sp>
        <p:nvSpPr>
          <p:cNvPr id="15" name="Rectangle 14"/>
          <p:cNvSpPr/>
          <p:nvPr/>
        </p:nvSpPr>
        <p:spPr bwMode="auto">
          <a:xfrm>
            <a:off x="523473" y="2407792"/>
            <a:ext cx="4118102" cy="872121"/>
          </a:xfrm>
          <a:prstGeom prst="rect">
            <a:avLst/>
          </a:prstGeom>
          <a:solidFill>
            <a:schemeClr val="accent6">
              <a:lumMod val="75000"/>
              <a:alpha val="25000"/>
            </a:schemeClr>
          </a:solidFill>
          <a:ln w="25400" cap="flat" cmpd="sng" algn="ctr">
            <a:solidFill>
              <a:schemeClr val="accent6">
                <a:lumMod val="50000"/>
              </a:schemeClr>
            </a:solidFill>
            <a:prstDash val="solid"/>
            <a:round/>
            <a:headEnd type="none" w="med" len="med"/>
            <a:tailEnd type="none" w="med" len="med"/>
          </a:ln>
          <a:effectLst/>
        </p:spPr>
        <p:txBody>
          <a:bodyPr vert="horz" wrap="square" lIns="91440" tIns="0" rIns="91440" bIns="0" numCol="1" rtlCol="0" anchor="ctr" anchorCtr="0" compatLnSpc="1">
            <a:prstTxWarp prst="textNoShape">
              <a:avLst/>
            </a:prstTxWarp>
          </a:bodyPr>
          <a:lstStyle/>
          <a:p>
            <a:pPr algn="ctr" defTabSz="914400" eaLnBrk="0" fontAlgn="base" hangingPunct="0">
              <a:spcBef>
                <a:spcPct val="20000"/>
              </a:spcBef>
              <a:spcAft>
                <a:spcPct val="0"/>
              </a:spcAft>
              <a:buClr>
                <a:schemeClr val="accent1"/>
              </a:buClr>
              <a:buSzPct val="90000"/>
            </a:pPr>
            <a:r>
              <a:rPr kumimoji="0" lang="en-US" sz="1200" b="1" i="0" u="none" strike="noStrike" cap="none" normalizeH="0" baseline="0" dirty="0" smtClean="0">
                <a:ln>
                  <a:noFill/>
                </a:ln>
                <a:solidFill>
                  <a:srgbClr val="000000"/>
                </a:solidFill>
                <a:effectLst/>
                <a:latin typeface="Arial" charset="0"/>
              </a:rPr>
              <a:t>Note: FortiCloud </a:t>
            </a:r>
            <a:r>
              <a:rPr kumimoji="0" lang="en-US" sz="1200" b="1" i="0" u="none" strike="noStrike" cap="none" normalizeH="0" dirty="0" smtClean="0">
                <a:ln>
                  <a:noFill/>
                </a:ln>
                <a:solidFill>
                  <a:srgbClr val="000000"/>
                </a:solidFill>
                <a:effectLst/>
                <a:latin typeface="Arial" charset="0"/>
              </a:rPr>
              <a:t>licenses are only necessary when customers want to increase their monthly storage </a:t>
            </a:r>
            <a:br>
              <a:rPr kumimoji="0" lang="en-US" sz="1200" b="1" i="0" u="none" strike="noStrike" cap="none" normalizeH="0" dirty="0" smtClean="0">
                <a:ln>
                  <a:noFill/>
                </a:ln>
                <a:solidFill>
                  <a:srgbClr val="000000"/>
                </a:solidFill>
                <a:effectLst/>
                <a:latin typeface="Arial" charset="0"/>
              </a:rPr>
            </a:br>
            <a:r>
              <a:rPr kumimoji="0" lang="en-US" sz="1200" b="1" i="0" u="none" strike="noStrike" cap="none" normalizeH="0" dirty="0" smtClean="0">
                <a:ln>
                  <a:noFill/>
                </a:ln>
                <a:solidFill>
                  <a:srgbClr val="000000"/>
                </a:solidFill>
                <a:effectLst/>
                <a:latin typeface="Arial" charset="0"/>
              </a:rPr>
              <a:t>per device from 1 GB to 200 GB/year</a:t>
            </a:r>
            <a:endParaRPr kumimoji="0" lang="en-US" sz="1200" b="1" i="0" u="none" strike="noStrike" cap="none" normalizeH="0" baseline="0" dirty="0">
              <a:ln>
                <a:noFill/>
              </a:ln>
              <a:solidFill>
                <a:srgbClr val="000000"/>
              </a:solidFill>
              <a:effectLst/>
              <a:latin typeface="Arial" charset="0"/>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99850" y="1258430"/>
            <a:ext cx="314135" cy="314135"/>
          </a:xfrm>
          <a:prstGeom prst="rect">
            <a:avLst/>
          </a:prstGeom>
        </p:spPr>
      </p:pic>
      <p:sp>
        <p:nvSpPr>
          <p:cNvPr id="19" name="Snip Diagonal Corner Rectangle 18"/>
          <p:cNvSpPr/>
          <p:nvPr/>
        </p:nvSpPr>
        <p:spPr bwMode="auto">
          <a:xfrm>
            <a:off x="459797" y="3474803"/>
            <a:ext cx="8196807" cy="372113"/>
          </a:xfrm>
          <a:prstGeom prst="snip2DiagRect">
            <a:avLst/>
          </a:prstGeom>
          <a:solidFill>
            <a:srgbClr val="000000"/>
          </a:solidFill>
          <a:ln>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sp>
        <p:nvSpPr>
          <p:cNvPr id="20" name="TextBox 19"/>
          <p:cNvSpPr txBox="1"/>
          <p:nvPr/>
        </p:nvSpPr>
        <p:spPr>
          <a:xfrm>
            <a:off x="977466" y="3477584"/>
            <a:ext cx="6715421" cy="369332"/>
          </a:xfrm>
          <a:prstGeom prst="rect">
            <a:avLst/>
          </a:prstGeom>
          <a:noFill/>
          <a:effectLst/>
        </p:spPr>
        <p:txBody>
          <a:bodyPr wrap="square" rtlCol="0">
            <a:spAutoFit/>
          </a:bodyPr>
          <a:lstStyle/>
          <a:p>
            <a:r>
              <a:rPr lang="en-US" dirty="0" smtClean="0">
                <a:solidFill>
                  <a:schemeClr val="bg1"/>
                </a:solidFill>
                <a:effectLst>
                  <a:outerShdw blurRad="38100" dist="38100" dir="2700000" algn="tl">
                    <a:srgbClr val="000000">
                      <a:alpha val="43137"/>
                    </a:srgbClr>
                  </a:outerShdw>
                </a:effectLst>
                <a:cs typeface="Helvetica 55 Roman"/>
              </a:rPr>
              <a:t>Bundling </a:t>
            </a:r>
            <a:r>
              <a:rPr lang="en-US" dirty="0" err="1" smtClean="0">
                <a:solidFill>
                  <a:schemeClr val="bg1"/>
                </a:solidFill>
                <a:effectLst>
                  <a:outerShdw blurRad="38100" dist="38100" dir="2700000" algn="tl">
                    <a:srgbClr val="000000">
                      <a:alpha val="43137"/>
                    </a:srgbClr>
                  </a:outerShdw>
                </a:effectLst>
                <a:cs typeface="Helvetica 55 Roman"/>
              </a:rPr>
              <a:t>FortiDeploy</a:t>
            </a:r>
            <a:r>
              <a:rPr lang="en-US" dirty="0" smtClean="0">
                <a:solidFill>
                  <a:schemeClr val="bg1"/>
                </a:solidFill>
                <a:effectLst>
                  <a:outerShdw blurRad="38100" dist="38100" dir="2700000" algn="tl">
                    <a:srgbClr val="000000">
                      <a:alpha val="43137"/>
                    </a:srgbClr>
                  </a:outerShdw>
                </a:effectLst>
                <a:cs typeface="Helvetica 55 Roman"/>
              </a:rPr>
              <a:t> with Devices</a:t>
            </a:r>
            <a:endParaRPr lang="en-US" sz="1200" dirty="0" smtClean="0">
              <a:solidFill>
                <a:schemeClr val="bg1"/>
              </a:solidFill>
              <a:effectLst>
                <a:outerShdw blurRad="38100" dist="38100" dir="2700000" algn="tl">
                  <a:srgbClr val="000000">
                    <a:alpha val="43137"/>
                  </a:srgbClr>
                </a:outerShdw>
              </a:effectLst>
              <a:cs typeface="Helvetica 55 Roman"/>
            </a:endParaRPr>
          </a:p>
        </p:txBody>
      </p:sp>
      <p:graphicFrame>
        <p:nvGraphicFramePr>
          <p:cNvPr id="21" name="Table 20"/>
          <p:cNvGraphicFramePr>
            <a:graphicFrameLocks noGrp="1"/>
          </p:cNvGraphicFramePr>
          <p:nvPr/>
        </p:nvGraphicFramePr>
        <p:xfrm>
          <a:off x="457200" y="3888385"/>
          <a:ext cx="8119166" cy="1539240"/>
        </p:xfrm>
        <a:graphic>
          <a:graphicData uri="http://schemas.openxmlformats.org/drawingml/2006/table">
            <a:tbl>
              <a:tblPr firstRow="1" bandRow="1">
                <a:effectLst/>
                <a:tableStyleId>{5C22544A-7EE6-4342-B048-85BDC9FD1C3A}</a:tableStyleId>
              </a:tblPr>
              <a:tblGrid>
                <a:gridCol w="4216400"/>
                <a:gridCol w="3902766"/>
              </a:tblGrid>
              <a:tr h="370840">
                <a:tc>
                  <a:txBody>
                    <a:bodyPr/>
                    <a:lstStyle/>
                    <a:p>
                      <a:pPr>
                        <a:buNone/>
                      </a:pPr>
                      <a:r>
                        <a:rPr lang="en-US" sz="1200" u="sng" dirty="0" smtClean="0">
                          <a:solidFill>
                            <a:schemeClr val="tx1">
                              <a:lumMod val="75000"/>
                            </a:schemeClr>
                          </a:solidFill>
                          <a:latin typeface="+mn-lt"/>
                        </a:rPr>
                        <a:t>Bundling Instructions</a:t>
                      </a:r>
                    </a:p>
                    <a:p>
                      <a:pPr marL="285750" indent="-285750">
                        <a:buNone/>
                      </a:pPr>
                      <a:r>
                        <a:rPr lang="en-US" sz="1400" b="0" dirty="0" smtClean="0">
                          <a:solidFill>
                            <a:schemeClr val="accent1"/>
                          </a:solidFill>
                          <a:latin typeface="+mn-lt"/>
                        </a:rPr>
                        <a:t>❶</a:t>
                      </a:r>
                      <a:r>
                        <a:rPr lang="en-US" sz="1800" b="1" baseline="0" dirty="0" smtClean="0">
                          <a:solidFill>
                            <a:schemeClr val="tx1">
                              <a:lumMod val="75000"/>
                            </a:schemeClr>
                          </a:solidFill>
                          <a:latin typeface="Calibri"/>
                        </a:rPr>
                        <a:t> </a:t>
                      </a:r>
                      <a:r>
                        <a:rPr lang="en-US" sz="1100" dirty="0" smtClean="0">
                          <a:solidFill>
                            <a:schemeClr val="tx1">
                              <a:lumMod val="75000"/>
                            </a:schemeClr>
                          </a:solidFill>
                        </a:rPr>
                        <a:t>Add as many FortiGates, </a:t>
                      </a:r>
                      <a:r>
                        <a:rPr lang="en-US" sz="1100" dirty="0" err="1" smtClean="0">
                          <a:solidFill>
                            <a:schemeClr val="tx1">
                              <a:lumMod val="75000"/>
                            </a:schemeClr>
                          </a:solidFill>
                        </a:rPr>
                        <a:t>FortiWifis</a:t>
                      </a:r>
                      <a:r>
                        <a:rPr lang="en-US" sz="1100" baseline="0" dirty="0" smtClean="0">
                          <a:solidFill>
                            <a:schemeClr val="tx1">
                              <a:lumMod val="75000"/>
                            </a:schemeClr>
                          </a:solidFill>
                        </a:rPr>
                        <a:t> or </a:t>
                      </a:r>
                      <a:r>
                        <a:rPr lang="en-US" sz="1100" baseline="0" dirty="0" err="1" smtClean="0">
                          <a:solidFill>
                            <a:schemeClr val="tx1">
                              <a:lumMod val="75000"/>
                            </a:schemeClr>
                          </a:solidFill>
                        </a:rPr>
                        <a:t>FortiAPs</a:t>
                      </a:r>
                      <a:r>
                        <a:rPr lang="en-US" sz="1100" baseline="0" dirty="0" smtClean="0">
                          <a:solidFill>
                            <a:schemeClr val="tx1">
                              <a:lumMod val="75000"/>
                            </a:schemeClr>
                          </a:solidFill>
                        </a:rPr>
                        <a:t> to the purchase order as needed</a:t>
                      </a:r>
                      <a:endParaRPr lang="en-US" sz="1100" dirty="0" smtClean="0">
                        <a:solidFill>
                          <a:schemeClr val="tx1">
                            <a:lumMod val="75000"/>
                          </a:schemeClr>
                        </a:solidFill>
                      </a:endParaRPr>
                    </a:p>
                    <a:p>
                      <a:pPr marL="285750" indent="-285750">
                        <a:buNone/>
                      </a:pPr>
                      <a:endParaRPr lang="en-US" sz="1100" dirty="0" smtClean="0">
                        <a:solidFill>
                          <a:schemeClr val="tx1">
                            <a:lumMod val="75000"/>
                          </a:schemeClr>
                        </a:solidFill>
                      </a:endParaRPr>
                    </a:p>
                    <a:p>
                      <a:pPr marL="285750" marR="0" indent="-28575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accent1"/>
                          </a:solidFill>
                          <a:latin typeface="Calibri"/>
                        </a:rPr>
                        <a:t>❷</a:t>
                      </a:r>
                      <a:r>
                        <a:rPr lang="en-US" sz="1400" b="0" dirty="0" smtClean="0">
                          <a:solidFill>
                            <a:schemeClr val="tx1">
                              <a:lumMod val="75000"/>
                            </a:schemeClr>
                          </a:solidFill>
                          <a:latin typeface="Calibri"/>
                        </a:rPr>
                        <a:t> </a:t>
                      </a:r>
                      <a:r>
                        <a:rPr lang="en-US" sz="1100" baseline="0" dirty="0" smtClean="0">
                          <a:solidFill>
                            <a:schemeClr val="tx1">
                              <a:lumMod val="75000"/>
                            </a:schemeClr>
                          </a:solidFill>
                        </a:rPr>
                        <a:t>Add the </a:t>
                      </a:r>
                      <a:r>
                        <a:rPr lang="en-US" sz="1100" baseline="0" dirty="0" err="1" smtClean="0">
                          <a:solidFill>
                            <a:schemeClr val="tx1">
                              <a:lumMod val="75000"/>
                            </a:schemeClr>
                          </a:solidFill>
                        </a:rPr>
                        <a:t>FortiDeploy</a:t>
                      </a:r>
                      <a:r>
                        <a:rPr lang="en-US" sz="1100" baseline="0" dirty="0" smtClean="0">
                          <a:solidFill>
                            <a:schemeClr val="tx1">
                              <a:lumMod val="75000"/>
                            </a:schemeClr>
                          </a:solidFill>
                        </a:rPr>
                        <a:t> SKU to the same PO</a:t>
                      </a:r>
                      <a:endParaRPr lang="en-US" sz="1100" dirty="0" smtClean="0">
                        <a:solidFill>
                          <a:schemeClr val="tx1">
                            <a:lumMod val="75000"/>
                          </a:schemeClr>
                        </a:solidFill>
                      </a:endParaRPr>
                    </a:p>
                    <a:p>
                      <a:pPr marL="285750" indent="-285750">
                        <a:buNone/>
                      </a:pPr>
                      <a:endParaRPr lang="en-US" sz="1100" dirty="0" smtClean="0">
                        <a:solidFill>
                          <a:schemeClr val="tx1">
                            <a:lumMod val="75000"/>
                          </a:schemeClr>
                        </a:solidFill>
                      </a:endParaRPr>
                    </a:p>
                    <a:p>
                      <a:endParaRPr lang="en-US" dirty="0">
                        <a:solidFill>
                          <a:schemeClr val="tx1">
                            <a:lumMod val="75000"/>
                          </a:schemeClr>
                        </a:solidFill>
                      </a:endParaRPr>
                    </a:p>
                  </a:txBody>
                  <a:tcPr>
                    <a:noFill/>
                  </a:tcPr>
                </a:tc>
                <a:tc>
                  <a:txBody>
                    <a:bodyPr/>
                    <a:lstStyle/>
                    <a:p>
                      <a:r>
                        <a:rPr lang="en-US" sz="1200" u="sng" dirty="0" smtClean="0">
                          <a:solidFill>
                            <a:schemeClr val="tx1">
                              <a:lumMod val="75000"/>
                            </a:schemeClr>
                          </a:solidFill>
                        </a:rPr>
                        <a:t>Example PO</a:t>
                      </a:r>
                      <a:r>
                        <a:rPr lang="en-US" sz="1200" u="none" dirty="0" smtClean="0">
                          <a:solidFill>
                            <a:schemeClr val="tx1">
                              <a:lumMod val="75000"/>
                            </a:schemeClr>
                          </a:solidFill>
                        </a:rPr>
                        <a:t>: </a:t>
                      </a:r>
                      <a:r>
                        <a:rPr lang="en-US" sz="1200" u="none" baseline="0" dirty="0" smtClean="0">
                          <a:solidFill>
                            <a:schemeClr val="tx1">
                              <a:lumMod val="75000"/>
                            </a:schemeClr>
                          </a:solidFill>
                        </a:rPr>
                        <a:t>B</a:t>
                      </a:r>
                      <a:r>
                        <a:rPr lang="en-US" sz="1200" u="none" dirty="0" smtClean="0">
                          <a:solidFill>
                            <a:schemeClr val="tx1">
                              <a:lumMod val="75000"/>
                            </a:schemeClr>
                          </a:solidFill>
                        </a:rPr>
                        <a:t>ased on </a:t>
                      </a:r>
                      <a:r>
                        <a:rPr lang="en-US" sz="1200" u="none" baseline="0" dirty="0" smtClean="0">
                          <a:solidFill>
                            <a:schemeClr val="tx1">
                              <a:lumMod val="75000"/>
                            </a:schemeClr>
                          </a:solidFill>
                        </a:rPr>
                        <a:t>20 </a:t>
                      </a:r>
                      <a:r>
                        <a:rPr lang="en-US" sz="1200" u="none" baseline="0" dirty="0" err="1" smtClean="0">
                          <a:solidFill>
                            <a:schemeClr val="tx1">
                              <a:lumMod val="75000"/>
                            </a:schemeClr>
                          </a:solidFill>
                        </a:rPr>
                        <a:t>FortiAPs</a:t>
                      </a:r>
                      <a:endParaRPr lang="en-US" sz="1200" u="none" dirty="0">
                        <a:solidFill>
                          <a:schemeClr val="tx1">
                            <a:lumMod val="75000"/>
                          </a:schemeClr>
                        </a:solidFill>
                      </a:endParaRPr>
                    </a:p>
                  </a:txBody>
                  <a:tcPr>
                    <a:noFill/>
                  </a:tcPr>
                </a:tc>
              </a:tr>
            </a:tbl>
          </a:graphicData>
        </a:graphic>
      </p:graphicFrame>
      <p:graphicFrame>
        <p:nvGraphicFramePr>
          <p:cNvPr id="22" name="Table 21"/>
          <p:cNvGraphicFramePr>
            <a:graphicFrameLocks noGrp="1"/>
          </p:cNvGraphicFramePr>
          <p:nvPr/>
        </p:nvGraphicFramePr>
        <p:xfrm>
          <a:off x="4802909" y="4181780"/>
          <a:ext cx="3872169" cy="1143000"/>
        </p:xfrm>
        <a:graphic>
          <a:graphicData uri="http://schemas.openxmlformats.org/drawingml/2006/table">
            <a:tbl>
              <a:tblPr firstRow="1" bandRow="1">
                <a:tableStyleId>{1FECB4D8-DB02-4DC6-A0A2-4F2EBAE1DC90}</a:tableStyleId>
              </a:tblPr>
              <a:tblGrid>
                <a:gridCol w="415636"/>
                <a:gridCol w="1662546"/>
                <a:gridCol w="1793987"/>
              </a:tblGrid>
              <a:tr h="123151">
                <a:tc>
                  <a:txBody>
                    <a:bodyPr/>
                    <a:lstStyle/>
                    <a:p>
                      <a:r>
                        <a:rPr lang="en-US" sz="1100" dirty="0" smtClean="0"/>
                        <a:t>Qty</a:t>
                      </a:r>
                      <a:endParaRPr lang="en-US" sz="1100" b="1" i="1" dirty="0"/>
                    </a:p>
                  </a:txBody>
                  <a:tcPr>
                    <a:solidFill>
                      <a:schemeClr val="accent1"/>
                    </a:solidFill>
                  </a:tcPr>
                </a:tc>
                <a:tc>
                  <a:txBody>
                    <a:bodyPr/>
                    <a:lstStyle/>
                    <a:p>
                      <a:r>
                        <a:rPr lang="en-US" sz="1100" dirty="0" smtClean="0"/>
                        <a:t>SKU</a:t>
                      </a:r>
                      <a:endParaRPr lang="en-US" sz="1100" b="1" i="1" dirty="0"/>
                    </a:p>
                  </a:txBody>
                  <a:tcPr>
                    <a:solidFill>
                      <a:schemeClr val="accent1"/>
                    </a:solidFill>
                  </a:tcPr>
                </a:tc>
                <a:tc>
                  <a:txBody>
                    <a:bodyPr/>
                    <a:lstStyle/>
                    <a:p>
                      <a:r>
                        <a:rPr lang="en-US" sz="1100" dirty="0" smtClean="0"/>
                        <a:t>Description</a:t>
                      </a:r>
                      <a:endParaRPr lang="en-US" sz="1100" b="1" i="1" dirty="0"/>
                    </a:p>
                  </a:txBody>
                  <a:tcPr>
                    <a:solidFill>
                      <a:schemeClr val="accent1"/>
                    </a:solidFill>
                  </a:tcPr>
                </a:tc>
              </a:tr>
              <a:tr h="123151">
                <a:tc>
                  <a:txBody>
                    <a:bodyPr/>
                    <a:lstStyle/>
                    <a:p>
                      <a:pPr algn="ctr"/>
                      <a:r>
                        <a:rPr lang="en-US" sz="1000" b="0" i="0" dirty="0" smtClean="0">
                          <a:solidFill>
                            <a:srgbClr val="000000"/>
                          </a:solidFill>
                        </a:rPr>
                        <a:t>20</a:t>
                      </a:r>
                      <a:endParaRPr lang="en-US" sz="1000" b="1" i="1" dirty="0">
                        <a:solidFill>
                          <a:srgbClr val="000000"/>
                        </a:solidFill>
                      </a:endParaRPr>
                    </a:p>
                  </a:txBody>
                  <a:tcPr/>
                </a:tc>
                <a:tc>
                  <a:txBody>
                    <a:bodyPr/>
                    <a:lstStyle/>
                    <a:p>
                      <a:r>
                        <a:rPr lang="en-US" sz="1000" dirty="0" smtClean="0">
                          <a:solidFill>
                            <a:srgbClr val="000000"/>
                          </a:solidFill>
                        </a:rPr>
                        <a:t>FAP-221C-A</a:t>
                      </a:r>
                      <a:endParaRPr lang="en-US" sz="1000" b="1" i="1" dirty="0">
                        <a:solidFill>
                          <a:srgbClr val="000000"/>
                        </a:solidFill>
                      </a:endParaRPr>
                    </a:p>
                  </a:txBody>
                  <a:tcPr/>
                </a:tc>
                <a:tc>
                  <a:txBody>
                    <a:bodyPr/>
                    <a:lstStyle/>
                    <a:p>
                      <a:r>
                        <a:rPr lang="en-US" sz="1000" dirty="0" smtClean="0">
                          <a:solidFill>
                            <a:srgbClr val="000000"/>
                          </a:solidFill>
                        </a:rPr>
                        <a:t>Indoor wireless AP…</a:t>
                      </a:r>
                      <a:endParaRPr lang="en-US" sz="1000" b="1" i="1" dirty="0">
                        <a:solidFill>
                          <a:srgbClr val="000000"/>
                        </a:solidFill>
                      </a:endParaRPr>
                    </a:p>
                  </a:txBody>
                  <a:tcPr/>
                </a:tc>
              </a:tr>
              <a:tr h="123151">
                <a:tc>
                  <a:txBody>
                    <a:bodyPr/>
                    <a:lstStyle/>
                    <a:p>
                      <a:pPr algn="ctr"/>
                      <a:r>
                        <a:rPr lang="en-US" sz="1000" b="0" i="0" dirty="0" smtClean="0">
                          <a:solidFill>
                            <a:srgbClr val="000000"/>
                          </a:solidFill>
                        </a:rPr>
                        <a:t>20</a:t>
                      </a:r>
                      <a:endParaRPr lang="en-US" sz="1000" b="0" i="0" dirty="0">
                        <a:solidFill>
                          <a:srgbClr val="000000"/>
                        </a:solidFill>
                      </a:endParaRPr>
                    </a:p>
                  </a:txBody>
                  <a:tcPr/>
                </a:tc>
                <a:tc>
                  <a:txBody>
                    <a:bodyPr/>
                    <a:lstStyle/>
                    <a:p>
                      <a:r>
                        <a:rPr lang="en-US" sz="1000" b="0" i="0" dirty="0" smtClean="0">
                          <a:solidFill>
                            <a:srgbClr val="000000"/>
                          </a:solidFill>
                        </a:rPr>
                        <a:t>FC-10-P0225-311-02-DD</a:t>
                      </a:r>
                      <a:endParaRPr lang="en-US" sz="1000" b="0" i="0" dirty="0">
                        <a:solidFill>
                          <a:srgbClr val="000000"/>
                        </a:solidFill>
                      </a:endParaRPr>
                    </a:p>
                  </a:txBody>
                  <a:tcPr/>
                </a:tc>
                <a:tc>
                  <a:txBody>
                    <a:bodyPr/>
                    <a:lstStyle/>
                    <a:p>
                      <a:r>
                        <a:rPr lang="en-US" sz="1000" b="0" i="0" dirty="0" smtClean="0">
                          <a:solidFill>
                            <a:srgbClr val="000000"/>
                          </a:solidFill>
                        </a:rPr>
                        <a:t>8x5 FortiCare Contract</a:t>
                      </a:r>
                      <a:endParaRPr lang="en-US" sz="1000" b="0" i="0" dirty="0">
                        <a:solidFill>
                          <a:srgbClr val="000000"/>
                        </a:solidFill>
                      </a:endParaRPr>
                    </a:p>
                  </a:txBody>
                  <a:tcPr/>
                </a:tc>
              </a:tr>
              <a:tr h="123151">
                <a:tc>
                  <a:txBody>
                    <a:bodyPr/>
                    <a:lstStyle/>
                    <a:p>
                      <a:pPr algn="ctr"/>
                      <a:r>
                        <a:rPr lang="en-US" sz="1000" b="0" i="0" dirty="0" smtClean="0">
                          <a:solidFill>
                            <a:srgbClr val="000000"/>
                          </a:solidFill>
                        </a:rPr>
                        <a:t>1</a:t>
                      </a:r>
                      <a:endParaRPr lang="en-US" sz="1000" b="0" i="0" dirty="0">
                        <a:solidFill>
                          <a:srgbClr val="000000"/>
                        </a:solidFill>
                      </a:endParaRPr>
                    </a:p>
                  </a:txBody>
                  <a:tcPr/>
                </a:tc>
                <a:tc>
                  <a:txBody>
                    <a:bodyPr/>
                    <a:lstStyle/>
                    <a:p>
                      <a:r>
                        <a:rPr lang="en-US" sz="1000" b="0" i="0" dirty="0" smtClean="0">
                          <a:solidFill>
                            <a:srgbClr val="000000"/>
                          </a:solidFill>
                        </a:rPr>
                        <a:t>FDP-SINGLE-USE</a:t>
                      </a:r>
                      <a:endParaRPr lang="en-US" sz="1000" b="0" i="0" dirty="0">
                        <a:solidFill>
                          <a:srgbClr val="000000"/>
                        </a:solidFill>
                      </a:endParaRPr>
                    </a:p>
                  </a:txBody>
                  <a:tcPr/>
                </a:tc>
                <a:tc>
                  <a:txBody>
                    <a:bodyPr/>
                    <a:lstStyle/>
                    <a:p>
                      <a:r>
                        <a:rPr lang="en-US" sz="1000" b="0" i="0" dirty="0" smtClean="0">
                          <a:solidFill>
                            <a:srgbClr val="000000"/>
                          </a:solidFill>
                        </a:rPr>
                        <a:t>Enables zero touch bulk provisioning…</a:t>
                      </a:r>
                      <a:endParaRPr lang="en-US" sz="1000" b="0" i="0" dirty="0">
                        <a:solidFill>
                          <a:srgbClr val="000000"/>
                        </a:solidFill>
                      </a:endParaRPr>
                    </a:p>
                  </a:txBody>
                  <a:tcPr/>
                </a:tc>
              </a:tr>
            </a:tbl>
          </a:graphicData>
        </a:graphic>
      </p:graphicFrame>
      <p:sp>
        <p:nvSpPr>
          <p:cNvPr id="23" name="Rectangle 22"/>
          <p:cNvSpPr/>
          <p:nvPr/>
        </p:nvSpPr>
        <p:spPr bwMode="auto">
          <a:xfrm>
            <a:off x="523473" y="5061487"/>
            <a:ext cx="4118101" cy="1049012"/>
          </a:xfrm>
          <a:prstGeom prst="rect">
            <a:avLst/>
          </a:prstGeom>
          <a:solidFill>
            <a:schemeClr val="accent6">
              <a:lumMod val="75000"/>
              <a:alpha val="25000"/>
            </a:schemeClr>
          </a:solidFill>
          <a:ln w="25400" cap="flat" cmpd="sng" algn="ctr">
            <a:solidFill>
              <a:schemeClr val="accent6">
                <a:lumMod val="50000"/>
              </a:schemeClr>
            </a:solidFill>
            <a:prstDash val="solid"/>
            <a:round/>
            <a:headEnd type="none" w="med" len="med"/>
            <a:tailEnd type="none" w="med" len="med"/>
          </a:ln>
          <a:effectLst/>
        </p:spPr>
        <p:txBody>
          <a:bodyPr vert="horz" wrap="square" lIns="91440" tIns="0" rIns="91440" bIns="0" numCol="1" rtlCol="0" anchor="ctr" anchorCtr="0" compatLnSpc="1">
            <a:prstTxWarp prst="textNoShape">
              <a:avLst/>
            </a:prstTxWarp>
          </a:bodyPr>
          <a:lstStyle/>
          <a:p>
            <a:pPr algn="ctr" defTabSz="914400" eaLnBrk="0" fontAlgn="base" hangingPunct="0">
              <a:spcBef>
                <a:spcPct val="20000"/>
              </a:spcBef>
              <a:spcAft>
                <a:spcPct val="0"/>
              </a:spcAft>
              <a:buClr>
                <a:schemeClr val="accent1"/>
              </a:buClr>
              <a:buSzPct val="90000"/>
            </a:pPr>
            <a:r>
              <a:rPr kumimoji="0" lang="en-US" sz="1200" b="1" i="0" u="none" strike="noStrike" cap="none" normalizeH="0" baseline="0" dirty="0" smtClean="0">
                <a:ln>
                  <a:noFill/>
                </a:ln>
                <a:solidFill>
                  <a:srgbClr val="000000"/>
                </a:solidFill>
                <a:effectLst/>
                <a:latin typeface="Arial" charset="0"/>
              </a:rPr>
              <a:t>Note: </a:t>
            </a:r>
            <a:r>
              <a:rPr lang="en-US" sz="1200" b="1" dirty="0" smtClean="0">
                <a:solidFill>
                  <a:srgbClr val="000000"/>
                </a:solidFill>
                <a:latin typeface="Arial" charset="0"/>
              </a:rPr>
              <a:t>There is a nominal cost associated with </a:t>
            </a:r>
            <a:r>
              <a:rPr lang="en-US" sz="1200" b="1" dirty="0" err="1" smtClean="0">
                <a:solidFill>
                  <a:srgbClr val="000000"/>
                </a:solidFill>
                <a:latin typeface="Arial" charset="0"/>
              </a:rPr>
              <a:t>FortiDeploy</a:t>
            </a:r>
            <a:r>
              <a:rPr lang="en-US" sz="1200" b="1" dirty="0" smtClean="0">
                <a:solidFill>
                  <a:srgbClr val="000000"/>
                </a:solidFill>
                <a:latin typeface="Arial" charset="0"/>
              </a:rPr>
              <a:t>, so make sure that all FortiGates/</a:t>
            </a:r>
            <a:r>
              <a:rPr lang="en-US" sz="1200" b="1" dirty="0" err="1" smtClean="0">
                <a:solidFill>
                  <a:srgbClr val="000000"/>
                </a:solidFill>
                <a:latin typeface="Arial" charset="0"/>
              </a:rPr>
              <a:t>FortiWiFis</a:t>
            </a:r>
            <a:r>
              <a:rPr lang="en-US" sz="1200" b="1" dirty="0" smtClean="0">
                <a:solidFill>
                  <a:srgbClr val="000000"/>
                </a:solidFill>
                <a:latin typeface="Arial" charset="0"/>
              </a:rPr>
              <a:t>/</a:t>
            </a:r>
            <a:r>
              <a:rPr lang="en-US" sz="1200" b="1" dirty="0" err="1" smtClean="0">
                <a:solidFill>
                  <a:srgbClr val="000000"/>
                </a:solidFill>
                <a:latin typeface="Arial" charset="0"/>
              </a:rPr>
              <a:t>FortiAPs</a:t>
            </a:r>
            <a:r>
              <a:rPr lang="en-US" sz="1200" b="1" dirty="0" smtClean="0">
                <a:solidFill>
                  <a:srgbClr val="000000"/>
                </a:solidFill>
                <a:latin typeface="Arial" charset="0"/>
              </a:rPr>
              <a:t> are </a:t>
            </a:r>
            <a:br>
              <a:rPr lang="en-US" sz="1200" b="1" dirty="0" smtClean="0">
                <a:solidFill>
                  <a:srgbClr val="000000"/>
                </a:solidFill>
                <a:latin typeface="Arial" charset="0"/>
              </a:rPr>
            </a:br>
            <a:r>
              <a:rPr lang="en-US" sz="1200" b="1" dirty="0" smtClean="0">
                <a:solidFill>
                  <a:srgbClr val="000000"/>
                </a:solidFill>
                <a:latin typeface="Arial" charset="0"/>
              </a:rPr>
              <a:t>on the same PO if possible</a:t>
            </a:r>
            <a:endParaRPr kumimoji="0" lang="en-US" sz="1200" b="1" i="0" u="none" strike="noStrike" cap="none" normalizeH="0" baseline="0" dirty="0">
              <a:ln>
                <a:noFill/>
              </a:ln>
              <a:solidFill>
                <a:srgbClr val="000000"/>
              </a:solidFill>
              <a:effectLst/>
              <a:latin typeface="Arial" charset="0"/>
            </a:endParaRPr>
          </a:p>
        </p:txBody>
      </p:sp>
      <p:pic>
        <p:nvPicPr>
          <p:cNvPr id="24" name="Picture 2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91465" y="3501497"/>
            <a:ext cx="322522" cy="323222"/>
          </a:xfrm>
          <a:prstGeom prst="rect">
            <a:avLst/>
          </a:prstGeom>
        </p:spPr>
      </p:pic>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FortiCloud Stacks Up</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2556494845"/>
              </p:ext>
            </p:extLst>
          </p:nvPr>
        </p:nvGraphicFramePr>
        <p:xfrm>
          <a:off x="484781" y="1195078"/>
          <a:ext cx="8146934" cy="4937760"/>
        </p:xfrm>
        <a:graphic>
          <a:graphicData uri="http://schemas.openxmlformats.org/drawingml/2006/table">
            <a:tbl>
              <a:tblPr firstRow="1" bandRow="1"/>
              <a:tblGrid>
                <a:gridCol w="2120647"/>
                <a:gridCol w="1481829"/>
                <a:gridCol w="1575412"/>
                <a:gridCol w="1520328"/>
                <a:gridCol w="1448718"/>
              </a:tblGrid>
              <a:tr h="296449">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n-US" sz="1600" dirty="0" smtClean="0">
                        <a:solidFill>
                          <a:schemeClr val="bg1"/>
                        </a:solidFill>
                      </a:endParaRPr>
                    </a:p>
                    <a:p>
                      <a:r>
                        <a:rPr lang="en-US" sz="1600" dirty="0" smtClean="0">
                          <a:solidFill>
                            <a:schemeClr val="bg1"/>
                          </a:solidFill>
                        </a:rPr>
                        <a:t>Capability</a:t>
                      </a:r>
                    </a:p>
                    <a:p>
                      <a:endParaRPr lang="en-US" sz="1600" dirty="0">
                        <a:solidFill>
                          <a:schemeClr val="bg1"/>
                        </a:solidFill>
                      </a:endParaRPr>
                    </a:p>
                  </a:txBody>
                  <a:tcPr anchor="b">
                    <a:lnL w="12700" cap="flat" cmpd="sng" algn="ctr">
                      <a:noFill/>
                      <a:prstDash val="solid"/>
                      <a:round/>
                      <a:headEnd type="none" w="med" len="med"/>
                      <a:tailEnd type="none" w="med" len="med"/>
                    </a:lnL>
                    <a:lnR w="12700" cmpd="sng">
                      <a:solidFill>
                        <a:srgbClr val="FFFFFF"/>
                      </a:solidFill>
                    </a:lnR>
                    <a:lnT w="12700" cap="flat" cmpd="sng" algn="ctr">
                      <a:no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2C3945"/>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600" dirty="0" smtClean="0">
                          <a:solidFill>
                            <a:schemeClr val="bg1"/>
                          </a:solidFill>
                        </a:rPr>
                        <a:t>Fortinet</a:t>
                      </a:r>
                    </a:p>
                    <a:p>
                      <a:pPr algn="ctr"/>
                      <a:endParaRPr lang="en-US" sz="1600" dirty="0" smtClean="0">
                        <a:solidFill>
                          <a:schemeClr val="bg1"/>
                        </a:solidFill>
                      </a:endParaRPr>
                    </a:p>
                    <a:p>
                      <a:pPr algn="ctr"/>
                      <a:endParaRPr lang="en-US" sz="1600" dirty="0">
                        <a:solidFill>
                          <a:schemeClr val="bg1"/>
                        </a:solidFill>
                      </a:endParaRPr>
                    </a:p>
                  </a:txBody>
                  <a:tcPr anchor="b">
                    <a:lnL w="12700" cmpd="sng">
                      <a:solidFill>
                        <a:srgbClr val="FFFFFF"/>
                      </a:solidFill>
                    </a:lnL>
                    <a:lnR w="12700" cmpd="sng">
                      <a:solidFill>
                        <a:srgbClr val="FFFFFF"/>
                      </a:solidFill>
                    </a:lnR>
                    <a:lnT w="12700" cap="flat" cmpd="sng" algn="ctr">
                      <a:no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chemeClr val="tx1">
                        <a:lumMod val="75000"/>
                      </a:scheme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600" dirty="0" smtClean="0">
                          <a:solidFill>
                            <a:schemeClr val="bg1"/>
                          </a:solidFill>
                        </a:rPr>
                        <a:t>Aerohive</a:t>
                      </a:r>
                    </a:p>
                    <a:p>
                      <a:pPr algn="ctr"/>
                      <a:endParaRPr lang="en-US" sz="1600" dirty="0" smtClean="0">
                        <a:solidFill>
                          <a:schemeClr val="bg1"/>
                        </a:solidFill>
                      </a:endParaRPr>
                    </a:p>
                    <a:p>
                      <a:pPr algn="ctr"/>
                      <a:endParaRPr lang="en-US" sz="1600" dirty="0">
                        <a:solidFill>
                          <a:schemeClr val="bg1"/>
                        </a:solidFill>
                      </a:endParaRPr>
                    </a:p>
                  </a:txBody>
                  <a:tcPr anchor="b">
                    <a:lnL w="12700" cmpd="sng">
                      <a:solidFill>
                        <a:srgbClr val="FFFFFF"/>
                      </a:solidFill>
                    </a:lnL>
                    <a:lnR w="12700" cmpd="sng">
                      <a:solidFill>
                        <a:srgbClr val="FFFFFF"/>
                      </a:solidFill>
                    </a:lnR>
                    <a:lnT w="12700" cap="flat" cmpd="sng" algn="ctr">
                      <a:no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2C3945"/>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600" dirty="0" smtClean="0">
                          <a:solidFill>
                            <a:schemeClr val="bg1"/>
                          </a:solidFill>
                        </a:rPr>
                        <a:t>Aruba</a:t>
                      </a:r>
                    </a:p>
                    <a:p>
                      <a:pPr algn="ctr"/>
                      <a:endParaRPr lang="en-US" sz="1600" dirty="0" smtClean="0">
                        <a:solidFill>
                          <a:schemeClr val="bg1"/>
                        </a:solidFill>
                      </a:endParaRPr>
                    </a:p>
                    <a:p>
                      <a:pPr algn="ctr"/>
                      <a:endParaRPr lang="en-US" sz="1600" dirty="0">
                        <a:solidFill>
                          <a:schemeClr val="bg1"/>
                        </a:solidFill>
                      </a:endParaRPr>
                    </a:p>
                  </a:txBody>
                  <a:tcPr anchor="b">
                    <a:lnL w="12700" cmpd="sng">
                      <a:solidFill>
                        <a:srgbClr val="FFFFFF"/>
                      </a:solidFill>
                    </a:lnL>
                    <a:lnR w="1270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2C3945"/>
                    </a:solidFill>
                  </a:tcPr>
                </a:tc>
                <a:tc>
                  <a:txBody>
                    <a:bodyPr/>
                    <a:lstStyle/>
                    <a:p>
                      <a:pPr algn="ctr"/>
                      <a:r>
                        <a:rPr lang="en-US" sz="1600" b="1" dirty="0" smtClean="0">
                          <a:solidFill>
                            <a:schemeClr val="bg1"/>
                          </a:solidFill>
                        </a:rPr>
                        <a:t>Meraki</a:t>
                      </a:r>
                    </a:p>
                    <a:p>
                      <a:pPr algn="ctr"/>
                      <a:endParaRPr lang="en-US" sz="1600" b="1" dirty="0" smtClean="0">
                        <a:solidFill>
                          <a:schemeClr val="bg1"/>
                        </a:solidFill>
                      </a:endParaRPr>
                    </a:p>
                    <a:p>
                      <a:pPr algn="ctr"/>
                      <a:endParaRPr lang="en-US" sz="1600" b="1" dirty="0">
                        <a:solidFill>
                          <a:schemeClr val="bg1"/>
                        </a:solidFill>
                      </a:endParaRPr>
                    </a:p>
                  </a:txBody>
                  <a:tcPr anchor="b">
                    <a:lnL w="12700" cmpd="sng">
                      <a:solidFill>
                        <a:srgbClr val="FFFFFF"/>
                      </a:solid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2C3945"/>
                    </a:solidFill>
                  </a:tcPr>
                </a:tc>
              </a:tr>
              <a:tr h="131755">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200" b="1" dirty="0" smtClean="0">
                          <a:solidFill>
                            <a:schemeClr val="bg1"/>
                          </a:solidFill>
                        </a:rPr>
                        <a:t>  Cloud-based</a:t>
                      </a:r>
                      <a:r>
                        <a:rPr lang="en-US" sz="1200" b="1" baseline="0" dirty="0" smtClean="0">
                          <a:solidFill>
                            <a:schemeClr val="bg1"/>
                          </a:solidFill>
                        </a:rPr>
                        <a:t> Mgmt</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0" dirty="0" smtClean="0">
                        <a:solidFill>
                          <a:srgbClr val="C00000"/>
                        </a:solidFill>
                        <a:latin typeface="Wingdings 2" charset="2"/>
                        <a:cs typeface="Wingdings 2" charset="2"/>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p>
                      <a:pPr algn="ctr"/>
                      <a:r>
                        <a:rPr lang="en-US" sz="1200" b="1" dirty="0" smtClean="0">
                          <a:solidFill>
                            <a:srgbClr val="008000"/>
                          </a:solidFill>
                          <a:latin typeface="Wingdings 2" charset="2"/>
                          <a:cs typeface="Wingdings 2" charset="2"/>
                        </a:rPr>
                        <a:t>P</a:t>
                      </a:r>
                      <a:endParaRPr lang="en-US" sz="1200" b="1" dirty="0">
                        <a:solidFill>
                          <a:schemeClr val="accent6">
                            <a:lumMod val="75000"/>
                          </a:schemeClr>
                        </a:solidFill>
                      </a:endParaRPr>
                    </a:p>
                  </a:txBody>
                  <a:tcPr anchor="ctr">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r>
              <a:tr h="131755">
                <a:tc>
                  <a:txBody>
                    <a:bodyPr/>
                    <a:lstStyle/>
                    <a:p>
                      <a:r>
                        <a:rPr lang="en-US" sz="1200" b="1" dirty="0" smtClean="0">
                          <a:solidFill>
                            <a:schemeClr val="bg1"/>
                          </a:solidFill>
                        </a:rPr>
                        <a:t>  Zero</a:t>
                      </a:r>
                      <a:r>
                        <a:rPr lang="en-US" sz="1200" b="1" baseline="0" dirty="0" smtClean="0">
                          <a:solidFill>
                            <a:schemeClr val="bg1"/>
                          </a:solidFill>
                        </a:rPr>
                        <a:t> Touch Provisioning</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0" dirty="0" smtClean="0">
                        <a:solidFill>
                          <a:srgbClr val="C00000"/>
                        </a:solidFill>
                        <a:latin typeface="Wingdings 2" charset="2"/>
                        <a:cs typeface="Wingdings 2" charset="2"/>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p>
                      <a:pPr algn="ctr"/>
                      <a:r>
                        <a:rPr lang="en-US" sz="1200" b="1" dirty="0" smtClean="0">
                          <a:solidFill>
                            <a:srgbClr val="008000"/>
                          </a:solidFill>
                          <a:latin typeface="Wingdings 2" charset="2"/>
                          <a:cs typeface="Wingdings 2" charset="2"/>
                        </a:rPr>
                        <a:t>P</a:t>
                      </a:r>
                      <a:endParaRPr lang="en-US" sz="1200" b="1" dirty="0">
                        <a:solidFill>
                          <a:schemeClr val="accent6">
                            <a:lumMod val="75000"/>
                          </a:schemeClr>
                        </a:solidFill>
                      </a:endParaRPr>
                    </a:p>
                  </a:txBody>
                  <a:tcPr anchor="ctr">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r>
              <a:tr h="131755">
                <a:tc>
                  <a:txBody>
                    <a:bodyPr/>
                    <a:lstStyle/>
                    <a:p>
                      <a:r>
                        <a:rPr lang="en-US" sz="1200" b="1" dirty="0" smtClean="0">
                          <a:solidFill>
                            <a:schemeClr val="bg1"/>
                          </a:solidFill>
                        </a:rPr>
                        <a:t>  Device Firmware Updates</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algn="ctr"/>
                      <a:r>
                        <a:rPr lang="en-US" sz="1200" b="1" smtClean="0">
                          <a:solidFill>
                            <a:srgbClr val="008000"/>
                          </a:solidFill>
                          <a:latin typeface="Wingdings 2" charset="2"/>
                          <a:cs typeface="Wingdings 2" charset="2"/>
                        </a:rPr>
                        <a:t>P</a:t>
                      </a:r>
                      <a:endParaRPr lang="en-US" sz="1200" b="1" dirty="0">
                        <a:solidFill>
                          <a:schemeClr val="accent6">
                            <a:lumMod val="75000"/>
                          </a:schemeClr>
                        </a:solidFill>
                        <a:latin typeface="+mn-l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a:solidFill>
                          <a:schemeClr val="accent6">
                            <a:lumMod val="75000"/>
                          </a:schemeClr>
                        </a:solidFill>
                      </a:endParaRPr>
                    </a:p>
                  </a:txBody>
                  <a:tcPr anchor="ctr">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r>
              <a:tr h="131755">
                <a:tc>
                  <a:txBody>
                    <a:bodyPr/>
                    <a:lstStyle/>
                    <a:p>
                      <a:r>
                        <a:rPr lang="en-US" sz="1200" b="1" dirty="0" smtClean="0">
                          <a:solidFill>
                            <a:schemeClr val="bg1"/>
                          </a:solidFill>
                        </a:rPr>
                        <a:t>  Drill-down Visibility</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smtClean="0">
                          <a:solidFill>
                            <a:srgbClr val="008000"/>
                          </a:solidFill>
                          <a:latin typeface="Wingdings 2" charset="2"/>
                          <a:cs typeface="Wingdings 2" charset="2"/>
                        </a:rPr>
                        <a:t>P</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algn="ctr"/>
                      <a:r>
                        <a:rPr lang="en-US" sz="1200" b="1" smtClean="0">
                          <a:solidFill>
                            <a:srgbClr val="008000"/>
                          </a:solidFill>
                          <a:latin typeface="Wingdings 2" charset="2"/>
                          <a:cs typeface="Wingdings 2" charset="2"/>
                        </a:rPr>
                        <a:t>P</a:t>
                      </a:r>
                      <a:endParaRPr lang="en-US" sz="1200" b="1" dirty="0">
                        <a:solidFill>
                          <a:schemeClr val="accent6">
                            <a:lumMod val="75000"/>
                          </a:schemeClr>
                        </a:solidFill>
                        <a:latin typeface="+mn-l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a:solidFill>
                          <a:schemeClr val="accent6">
                            <a:lumMod val="75000"/>
                          </a:schemeClr>
                        </a:solidFill>
                      </a:endParaRPr>
                    </a:p>
                  </a:txBody>
                  <a:tcPr anchor="ctr">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r>
              <a:tr h="131755">
                <a:tc>
                  <a:txBody>
                    <a:bodyPr/>
                    <a:lstStyle/>
                    <a:p>
                      <a:r>
                        <a:rPr lang="en-US" sz="1200" b="1" dirty="0" smtClean="0">
                          <a:solidFill>
                            <a:schemeClr val="bg1"/>
                          </a:solidFill>
                        </a:rPr>
                        <a:t>  Historical Reporting</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algn="ctr"/>
                      <a:r>
                        <a:rPr lang="en-US" sz="1000" b="1" dirty="0" smtClean="0">
                          <a:solidFill>
                            <a:schemeClr val="accent6">
                              <a:lumMod val="75000"/>
                            </a:schemeClr>
                          </a:solidFill>
                          <a:latin typeface="+mn-lt"/>
                          <a:cs typeface="Wingdings 2" charset="2"/>
                        </a:rPr>
                        <a:t>Limited</a:t>
                      </a:r>
                      <a:endParaRPr lang="en-US" sz="1000" b="1" dirty="0">
                        <a:solidFill>
                          <a:schemeClr val="accent6">
                            <a:lumMod val="75000"/>
                          </a:schemeClr>
                        </a:solidFill>
                        <a:latin typeface="+mn-l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a:solidFill>
                          <a:schemeClr val="accent6">
                            <a:lumMod val="75000"/>
                          </a:schemeClr>
                        </a:solidFill>
                      </a:endParaRPr>
                    </a:p>
                  </a:txBody>
                  <a:tcPr anchor="ctr">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r>
              <a:tr h="0">
                <a:tc gridSpan="5">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200" b="1" i="1" dirty="0" smtClean="0">
                          <a:solidFill>
                            <a:schemeClr val="bg1"/>
                          </a:solidFill>
                        </a:rPr>
                        <a:t>Wireless AP Integration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90000"/>
                        <a:lumOff val="10000"/>
                      </a:schemeClr>
                    </a:solidFill>
                  </a:tcPr>
                </a:tc>
                <a:tc hMerge="1">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endParaRPr lang="en-US" sz="18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90000"/>
                        <a:lumOff val="10000"/>
                      </a:schemeClr>
                    </a:solidFill>
                  </a:tcPr>
                </a:tc>
                <a:tc hMerge="1">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800" b="0" dirty="0" smtClean="0">
                        <a:solidFill>
                          <a:srgbClr val="C00000"/>
                        </a:solidFill>
                        <a:latin typeface="Wingdings 2" charset="2"/>
                        <a:cs typeface="Wingdings 2" charset="2"/>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90000"/>
                        <a:lumOff val="10000"/>
                      </a:schemeClr>
                    </a:solidFill>
                  </a:tcPr>
                </a:tc>
                <a:tc hMerge="1">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800" b="0" dirty="0" smtClean="0">
                        <a:solidFill>
                          <a:srgbClr val="C00000"/>
                        </a:solidFill>
                        <a:latin typeface="Wingdings 2" charset="2"/>
                        <a:cs typeface="Wingdings 2" charset="2"/>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90000"/>
                        <a:lumOff val="10000"/>
                      </a:schemeClr>
                    </a:solidFill>
                  </a:tcP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800" b="0" dirty="0" smtClean="0">
                        <a:solidFill>
                          <a:srgbClr val="C00000"/>
                        </a:solidFill>
                        <a:latin typeface="Wingdings 2" charset="2"/>
                        <a:cs typeface="Wingdings 2" charset="2"/>
                      </a:endParaRPr>
                    </a:p>
                  </a:txBody>
                  <a:tcPr anchor="ctr">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90000"/>
                        <a:lumOff val="10000"/>
                      </a:schemeClr>
                    </a:solidFill>
                  </a:tcPr>
                </a:tc>
              </a:tr>
              <a:tr h="131755">
                <a:tc>
                  <a:txBody>
                    <a:bodyPr/>
                    <a:lstStyle/>
                    <a:p>
                      <a:r>
                        <a:rPr lang="en-US" sz="1200" b="1" dirty="0" smtClean="0">
                          <a:solidFill>
                            <a:schemeClr val="bg1"/>
                          </a:solidFill>
                        </a:rPr>
                        <a:t>  Multi-site</a:t>
                      </a:r>
                      <a:r>
                        <a:rPr lang="en-US" sz="1200" b="1" baseline="0" dirty="0" smtClean="0">
                          <a:solidFill>
                            <a:schemeClr val="bg1"/>
                          </a:solidFill>
                        </a:rPr>
                        <a:t> Management</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p>
                      <a:pPr algn="ctr"/>
                      <a:r>
                        <a:rPr lang="en-US" sz="1200" b="1" dirty="0" smtClean="0">
                          <a:solidFill>
                            <a:schemeClr val="accent6">
                              <a:lumMod val="75000"/>
                            </a:schemeClr>
                          </a:solidFill>
                        </a:rPr>
                        <a:t>$</a:t>
                      </a:r>
                      <a:endParaRPr lang="en-US" sz="1200" b="1" dirty="0">
                        <a:solidFill>
                          <a:schemeClr val="accent6">
                            <a:lumMod val="75000"/>
                          </a:schemeClr>
                        </a:solidFill>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r>
              <a:tr h="131755">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200" b="1" dirty="0" smtClean="0">
                          <a:solidFill>
                            <a:schemeClr val="bg1"/>
                          </a:solidFill>
                        </a:rPr>
                        <a:t>  Captive Portal</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1" dirty="0" smtClean="0">
                          <a:solidFill>
                            <a:schemeClr val="accent6">
                              <a:lumMod val="75000"/>
                            </a:schemeClr>
                          </a:solidFill>
                        </a:rPr>
                        <a:t>$</a:t>
                      </a:r>
                      <a:endParaRPr lang="en-US" sz="1200" b="1" dirty="0">
                        <a:solidFill>
                          <a:schemeClr val="accent6">
                            <a:lumMod val="75000"/>
                          </a:schemeClr>
                        </a:solidFill>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r>
              <a:tr h="131755">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200" b="1" dirty="0" smtClean="0">
                          <a:solidFill>
                            <a:schemeClr val="bg1"/>
                          </a:solidFill>
                        </a:rPr>
                        <a:t>  Authentication (RADIUS)</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1"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r>
              <a:tr h="131755">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200" b="1" dirty="0" smtClean="0">
                          <a:solidFill>
                            <a:schemeClr val="bg1"/>
                          </a:solidFill>
                        </a:rPr>
                        <a:t>  Authentication (Cloud)</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chemeClr val="accent6">
                              <a:lumMod val="75000"/>
                            </a:schemeClr>
                          </a:solidFill>
                        </a:rPr>
                        <a:t>$</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p>
                      <a:pPr algn="ctr"/>
                      <a:r>
                        <a:rPr lang="en-US" sz="1200" b="1" dirty="0" smtClean="0">
                          <a:solidFill>
                            <a:schemeClr val="accent6">
                              <a:lumMod val="75000"/>
                            </a:schemeClr>
                          </a:solidFill>
                        </a:rPr>
                        <a:t>$</a:t>
                      </a:r>
                      <a:endParaRPr lang="en-US" sz="1200" b="1" dirty="0">
                        <a:solidFill>
                          <a:schemeClr val="accent6">
                            <a:lumMod val="75000"/>
                          </a:schemeClr>
                        </a:solidFill>
                      </a:endParaRPr>
                    </a:p>
                  </a:txBody>
                  <a:tcPr anchor="ctr">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r>
              <a:tr h="131755">
                <a:tc>
                  <a:txBody>
                    <a:bodyPr/>
                    <a:lstStyle/>
                    <a:p>
                      <a:r>
                        <a:rPr lang="en-US" sz="1200" b="1" dirty="0" smtClean="0">
                          <a:solidFill>
                            <a:schemeClr val="bg1"/>
                          </a:solidFill>
                        </a:rPr>
                        <a:t>  Multiple SSIDs per AP</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chemeClr val="accent6">
                              <a:lumMod val="75000"/>
                            </a:schemeClr>
                          </a:solidFill>
                        </a:rPr>
                        <a:t>$</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chemeClr val="accent6">
                              <a:lumMod val="75000"/>
                            </a:schemeClr>
                          </a:solidFill>
                        </a:rPr>
                        <a:t>$</a:t>
                      </a:r>
                    </a:p>
                  </a:txBody>
                  <a:tcPr anchor="ctr">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r>
              <a:tr h="0">
                <a:tc gridSpan="5">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i="1" dirty="0" smtClean="0">
                          <a:solidFill>
                            <a:schemeClr val="bg1"/>
                          </a:solidFill>
                        </a:rPr>
                        <a:t>Security Integration</a:t>
                      </a:r>
                      <a:endParaRPr lang="en-US" sz="1200" b="1" i="1"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90000"/>
                        <a:lumOff val="10000"/>
                      </a:schemeClr>
                    </a:solidFill>
                  </a:tcPr>
                </a:tc>
                <a:tc hMerge="1">
                  <a:txBody>
                    <a:bodyPr/>
                    <a:lstStyle/>
                    <a:p>
                      <a:pPr algn="ctr"/>
                      <a:endParaRPr lang="en-US" sz="18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90000"/>
                        <a:lumOff val="10000"/>
                      </a:schemeClr>
                    </a:solidFill>
                  </a:tcP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800" b="0" dirty="0" smtClean="0">
                        <a:solidFill>
                          <a:srgbClr val="C00000"/>
                        </a:solidFill>
                        <a:latin typeface="Wingdings 2" charset="2"/>
                        <a:cs typeface="Wingdings 2" charset="2"/>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90000"/>
                        <a:lumOff val="10000"/>
                      </a:schemeClr>
                    </a:solidFill>
                  </a:tcPr>
                </a:tc>
                <a:tc hMerge="1">
                  <a:txBody>
                    <a:bodyPr/>
                    <a:lstStyle/>
                    <a:p>
                      <a:pPr algn="ctr"/>
                      <a:endParaRPr lang="en-US" sz="18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90000"/>
                        <a:lumOff val="10000"/>
                      </a:schemeClr>
                    </a:solidFill>
                  </a:tcPr>
                </a:tc>
                <a:tc hMerge="1">
                  <a:txBody>
                    <a:bodyPr/>
                    <a:lstStyle/>
                    <a:p>
                      <a:pPr algn="ctr"/>
                      <a:endParaRPr lang="en-US" sz="1800" b="1" dirty="0">
                        <a:solidFill>
                          <a:schemeClr val="accent6">
                            <a:lumMod val="75000"/>
                          </a:schemeClr>
                        </a:solidFill>
                      </a:endParaRPr>
                    </a:p>
                  </a:txBody>
                  <a:tcPr anchor="ctr">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90000"/>
                        <a:lumOff val="10000"/>
                      </a:schemeClr>
                    </a:solidFill>
                  </a:tcPr>
                </a:tc>
              </a:tr>
              <a:tr h="131755">
                <a:tc>
                  <a:txBody>
                    <a:bodyPr/>
                    <a:lstStyle/>
                    <a:p>
                      <a:r>
                        <a:rPr lang="en-US" sz="1200" b="1" dirty="0" smtClean="0">
                          <a:solidFill>
                            <a:schemeClr val="bg1"/>
                          </a:solidFill>
                        </a:rPr>
                        <a:t>  Firewall Policy</a:t>
                      </a:r>
                      <a:r>
                        <a:rPr lang="en-US" sz="1200" b="1" baseline="0" dirty="0" smtClean="0">
                          <a:solidFill>
                            <a:schemeClr val="bg1"/>
                          </a:solidFill>
                        </a:rPr>
                        <a:t> Mgmt</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smtClean="0">
                        <a:solidFill>
                          <a:srgbClr val="C00000"/>
                        </a:solidFill>
                        <a:latin typeface="Wingdings 2" charset="2"/>
                        <a:cs typeface="Wingdings 2" charset="2"/>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smtClean="0">
                        <a:solidFill>
                          <a:srgbClr val="C00000"/>
                        </a:solidFill>
                        <a:latin typeface="Wingdings 2" charset="2"/>
                        <a:cs typeface="Wingdings 2" charset="2"/>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smtClean="0">
                        <a:solidFill>
                          <a:srgbClr val="C00000"/>
                        </a:solidFill>
                        <a:latin typeface="Wingdings 2" charset="2"/>
                        <a:cs typeface="Wingdings 2" charset="2"/>
                      </a:endParaRPr>
                    </a:p>
                  </a:txBody>
                  <a:tcPr anchor="ctr">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r>
              <a:tr h="131755">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200" b="1" dirty="0" smtClean="0">
                          <a:solidFill>
                            <a:schemeClr val="bg1"/>
                          </a:solidFill>
                        </a:rPr>
                        <a:t>  ATP Sandboxing</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C00000"/>
                          </a:solidFill>
                          <a:latin typeface="Wingdings 2" charset="2"/>
                          <a:cs typeface="Wingdings 2" charset="2"/>
                        </a:rPr>
                        <a:t>X</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smtClean="0">
                          <a:solidFill>
                            <a:srgbClr val="C00000"/>
                          </a:solidFill>
                          <a:latin typeface="Wingdings 2" charset="2"/>
                          <a:cs typeface="Wingdings 2" charset="2"/>
                        </a:rPr>
                        <a:t>X</a:t>
                      </a:r>
                      <a:endParaRPr lang="en-US" sz="1200" b="1" dirty="0" smtClean="0">
                        <a:solidFill>
                          <a:srgbClr val="C00000"/>
                        </a:solidFill>
                        <a:latin typeface="Wingdings 2" charset="2"/>
                        <a:cs typeface="Wingdings 2" charset="2"/>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C00000"/>
                          </a:solidFill>
                          <a:latin typeface="Wingdings 2" charset="2"/>
                          <a:cs typeface="Wingdings 2" charset="2"/>
                        </a:rPr>
                        <a:t>X</a:t>
                      </a:r>
                    </a:p>
                  </a:txBody>
                  <a:tcPr anchor="ctr">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r>
              <a:tr h="131755">
                <a:tc>
                  <a:txBody>
                    <a:bodyPr/>
                    <a:lstStyle/>
                    <a:p>
                      <a:r>
                        <a:rPr lang="en-US" sz="1200" b="1" dirty="0" smtClean="0">
                          <a:solidFill>
                            <a:schemeClr val="bg1"/>
                          </a:solidFill>
                        </a:rPr>
                        <a:t>  Rogue AP Detection</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algn="ctr"/>
                      <a:r>
                        <a:rPr lang="en-US" sz="1200" b="1"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algn="ctr"/>
                      <a:r>
                        <a:rPr lang="en-US" sz="1200" b="1"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p>
                      <a:pPr algn="ctr"/>
                      <a:r>
                        <a:rPr lang="en-US" sz="1200" b="1"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c>
                  <a:txBody>
                    <a:bodyPr/>
                    <a:lstStyle/>
                    <a:p>
                      <a:pPr algn="ctr"/>
                      <a:r>
                        <a:rPr lang="en-US" sz="1200" b="1" dirty="0" smtClean="0">
                          <a:solidFill>
                            <a:srgbClr val="008000"/>
                          </a:solidFill>
                          <a:latin typeface="Wingdings 2" charset="2"/>
                          <a:cs typeface="Wingdings 2" charset="2"/>
                        </a:rPr>
                        <a:t>P</a:t>
                      </a:r>
                      <a:endParaRPr lang="en-US" sz="1200" b="1" dirty="0"/>
                    </a:p>
                  </a:txBody>
                  <a:tcPr anchor="ctr">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77777">
                        <a:lumMod val="20000"/>
                        <a:lumOff val="80000"/>
                      </a:srgbClr>
                    </a:solidFill>
                  </a:tcPr>
                </a:tc>
              </a:tr>
            </a:tbl>
          </a:graphicData>
        </a:graphic>
      </p:graphicFrame>
      <p:pic>
        <p:nvPicPr>
          <p:cNvPr id="5" name="Picture 4" descr="fortinet_logo_sm.png"/>
          <p:cNvPicPr>
            <a:picLocks noChangeAspect="1"/>
          </p:cNvPicPr>
          <p:nvPr/>
        </p:nvPicPr>
        <p:blipFill>
          <a:blip r:embed="rId3" cstate="print"/>
          <a:stretch>
            <a:fillRect/>
          </a:stretch>
        </p:blipFill>
        <p:spPr>
          <a:xfrm>
            <a:off x="3055175" y="1474518"/>
            <a:ext cx="593786" cy="473173"/>
          </a:xfrm>
          <a:prstGeom prst="rect">
            <a:avLst/>
          </a:prstGeom>
        </p:spPr>
      </p:pic>
      <p:pic>
        <p:nvPicPr>
          <p:cNvPr id="6" name="Picture 5" descr="aruba_logo2.png"/>
          <p:cNvPicPr>
            <a:picLocks noChangeAspect="1"/>
          </p:cNvPicPr>
          <p:nvPr/>
        </p:nvPicPr>
        <p:blipFill>
          <a:blip r:embed="rId4" cstate="print"/>
          <a:stretch>
            <a:fillRect/>
          </a:stretch>
        </p:blipFill>
        <p:spPr>
          <a:xfrm>
            <a:off x="6222555" y="1487734"/>
            <a:ext cx="420617" cy="420617"/>
          </a:xfrm>
          <a:prstGeom prst="rect">
            <a:avLst/>
          </a:prstGeom>
        </p:spPr>
      </p:pic>
      <p:pic>
        <p:nvPicPr>
          <p:cNvPr id="7" name="Picture 6" descr="meraki_logo.png"/>
          <p:cNvPicPr>
            <a:picLocks noChangeAspect="1"/>
          </p:cNvPicPr>
          <p:nvPr/>
        </p:nvPicPr>
        <p:blipFill>
          <a:blip r:embed="rId5" cstate="print"/>
          <a:stretch>
            <a:fillRect/>
          </a:stretch>
        </p:blipFill>
        <p:spPr>
          <a:xfrm>
            <a:off x="7645706" y="1540065"/>
            <a:ext cx="497129" cy="412391"/>
          </a:xfrm>
          <a:prstGeom prst="rect">
            <a:avLst/>
          </a:prstGeom>
        </p:spPr>
      </p:pic>
      <p:pic>
        <p:nvPicPr>
          <p:cNvPr id="8" name="Picture 7" descr="aerohive_logo.png"/>
          <p:cNvPicPr>
            <a:picLocks noChangeAspect="1"/>
          </p:cNvPicPr>
          <p:nvPr/>
        </p:nvPicPr>
        <p:blipFill>
          <a:blip r:embed="rId6" cstate="print"/>
          <a:stretch>
            <a:fillRect/>
          </a:stretch>
        </p:blipFill>
        <p:spPr>
          <a:xfrm>
            <a:off x="4700881" y="1495142"/>
            <a:ext cx="411031" cy="438434"/>
          </a:xfrm>
          <a:prstGeom prst="rect">
            <a:avLst/>
          </a:prstGeom>
        </p:spPr>
      </p:pic>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FortiCloud with FortiAnalyzer</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2556494845"/>
              </p:ext>
            </p:extLst>
          </p:nvPr>
        </p:nvGraphicFramePr>
        <p:xfrm>
          <a:off x="970556" y="1518928"/>
          <a:ext cx="7153148" cy="3830312"/>
        </p:xfrm>
        <a:graphic>
          <a:graphicData uri="http://schemas.openxmlformats.org/drawingml/2006/table">
            <a:tbl>
              <a:tblPr firstRow="1" bandRow="1"/>
              <a:tblGrid>
                <a:gridCol w="2929631"/>
                <a:gridCol w="2047117"/>
                <a:gridCol w="2176400"/>
              </a:tblGrid>
              <a:tr h="538472">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indent="0"/>
                      <a:r>
                        <a:rPr lang="en-US" sz="1600" dirty="0" smtClean="0">
                          <a:solidFill>
                            <a:schemeClr val="bg1"/>
                          </a:solidFill>
                        </a:rPr>
                        <a:t>Capability</a:t>
                      </a:r>
                    </a:p>
                  </a:txBody>
                  <a:tcPr anchor="ctr">
                    <a:lnL w="12700" cap="flat" cmpd="sng" algn="ctr">
                      <a:noFill/>
                      <a:prstDash val="solid"/>
                      <a:round/>
                      <a:headEnd type="none" w="med" len="med"/>
                      <a:tailEnd type="none" w="med" len="med"/>
                    </a:lnL>
                    <a:lnR w="12700" cmpd="sng">
                      <a:solidFill>
                        <a:srgbClr val="FFFFFF"/>
                      </a:solidFill>
                    </a:lnR>
                    <a:lnT w="12700" cap="flat" cmpd="sng" algn="ctr">
                      <a:no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chemeClr val="tx1">
                        <a:lumMod val="75000"/>
                      </a:scheme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600" dirty="0" smtClean="0">
                          <a:solidFill>
                            <a:schemeClr val="bg1"/>
                          </a:solidFill>
                        </a:rPr>
                        <a:t>FortiCloud</a:t>
                      </a:r>
                    </a:p>
                  </a:txBody>
                  <a:tcPr anchor="ctr">
                    <a:lnL w="12700" cmpd="sng">
                      <a:solidFill>
                        <a:srgbClr val="FFFFFF"/>
                      </a:solidFill>
                    </a:lnL>
                    <a:lnR w="12700" cmpd="sng">
                      <a:solidFill>
                        <a:srgbClr val="FFFFFF"/>
                      </a:solidFill>
                    </a:lnR>
                    <a:lnT w="12700" cap="flat" cmpd="sng" algn="ctr">
                      <a:no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chemeClr val="tx1">
                        <a:lumMod val="75000"/>
                      </a:scheme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600" dirty="0" smtClean="0">
                          <a:solidFill>
                            <a:schemeClr val="bg1"/>
                          </a:solidFill>
                        </a:rPr>
                        <a:t>FortiAnalyzer</a:t>
                      </a:r>
                      <a:endParaRPr lang="en-US" sz="1600" dirty="0">
                        <a:solidFill>
                          <a:schemeClr val="bg1"/>
                        </a:solidFill>
                      </a:endParaRPr>
                    </a:p>
                  </a:txBody>
                  <a:tcPr anchor="ctr">
                    <a:lnL w="12700" cmpd="sng">
                      <a:solidFill>
                        <a:srgbClr val="FFFFFF"/>
                      </a:solidFill>
                    </a:lnL>
                    <a:lnR w="12700" cmpd="sng">
                      <a:solidFill>
                        <a:srgbClr val="FFFFFF"/>
                      </a:solidFill>
                    </a:lnR>
                    <a:lnT w="12700" cap="flat" cmpd="sng" algn="ctr">
                      <a:no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2C3945"/>
                    </a:solidFill>
                  </a:tcPr>
                </a:tc>
              </a:tr>
              <a:tr h="131755">
                <a:tc>
                  <a:txBody>
                    <a:bodyPr/>
                    <a:lstStyle/>
                    <a:p>
                      <a:pPr marL="0" indent="0"/>
                      <a:r>
                        <a:rPr lang="en-US" sz="1200" b="1" dirty="0" smtClean="0">
                          <a:solidFill>
                            <a:schemeClr val="bg1"/>
                          </a:solidFill>
                        </a:rPr>
                        <a:t>Per device licensing</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algn="ctr"/>
                      <a:r>
                        <a:rPr lang="en-US" sz="1200" b="1" dirty="0" smtClean="0">
                          <a:solidFill>
                            <a:srgbClr val="000000"/>
                          </a:solidFill>
                          <a:latin typeface="+mn-lt"/>
                        </a:rPr>
                        <a:t>Free,</a:t>
                      </a:r>
                      <a:r>
                        <a:rPr lang="en-US" sz="1200" b="1" baseline="0" dirty="0" smtClean="0">
                          <a:solidFill>
                            <a:srgbClr val="000000"/>
                          </a:solidFill>
                          <a:latin typeface="+mn-lt"/>
                        </a:rPr>
                        <a:t> subscription optional</a:t>
                      </a:r>
                      <a:endParaRPr lang="en-US" sz="1200" b="1" dirty="0">
                        <a:solidFill>
                          <a:srgbClr val="000000"/>
                        </a:solidFill>
                        <a:latin typeface="+mn-l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algn="ctr"/>
                      <a:r>
                        <a:rPr lang="en-US" sz="1200" b="1" dirty="0" smtClean="0">
                          <a:solidFill>
                            <a:srgbClr val="000000"/>
                          </a:solidFill>
                          <a:latin typeface="+mn-lt"/>
                          <a:cs typeface="Wingdings 2" charset="2"/>
                        </a:rPr>
                        <a:t>Max device limit by models (up to 10,000)</a:t>
                      </a:r>
                      <a:endParaRPr lang="en-US" sz="1200" b="1" dirty="0">
                        <a:solidFill>
                          <a:srgbClr val="000000"/>
                        </a:solidFill>
                        <a:latin typeface="+mn-l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p>
                      <a:r>
                        <a:rPr lang="en-US" sz="1200" b="1" dirty="0" smtClean="0">
                          <a:solidFill>
                            <a:schemeClr val="bg1"/>
                          </a:solidFill>
                        </a:rPr>
                        <a:t>Form factor</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algn="ctr"/>
                      <a:r>
                        <a:rPr lang="en-US" sz="1200" b="1" dirty="0" smtClean="0">
                          <a:solidFill>
                            <a:srgbClr val="000000"/>
                          </a:solidFill>
                          <a:latin typeface="+mn-lt"/>
                        </a:rPr>
                        <a:t>Cloud-based </a:t>
                      </a:r>
                      <a:r>
                        <a:rPr lang="en-US" sz="1200" b="1" dirty="0" err="1" smtClean="0">
                          <a:solidFill>
                            <a:srgbClr val="000000"/>
                          </a:solidFill>
                          <a:latin typeface="+mn-lt"/>
                        </a:rPr>
                        <a:t>SaaS</a:t>
                      </a:r>
                      <a:endParaRPr lang="en-US" sz="1200" b="1" dirty="0">
                        <a:solidFill>
                          <a:srgbClr val="000000"/>
                        </a:solidFill>
                        <a:latin typeface="+mn-l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algn="ctr"/>
                      <a:r>
                        <a:rPr lang="en-US" sz="1200" b="1" dirty="0" smtClean="0">
                          <a:solidFill>
                            <a:srgbClr val="000000"/>
                          </a:solidFill>
                          <a:latin typeface="+mn-lt"/>
                        </a:rPr>
                        <a:t>Hardware</a:t>
                      </a:r>
                      <a:r>
                        <a:rPr lang="en-US" sz="1200" b="1" baseline="0" dirty="0" smtClean="0">
                          <a:solidFill>
                            <a:srgbClr val="000000"/>
                          </a:solidFill>
                          <a:latin typeface="+mn-lt"/>
                        </a:rPr>
                        <a:t> or VM</a:t>
                      </a:r>
                      <a:endParaRPr lang="en-US" sz="1200" b="1" dirty="0">
                        <a:solidFill>
                          <a:srgbClr val="000000"/>
                        </a:solidFill>
                        <a:latin typeface="+mn-l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p>
                      <a:pPr marL="0" indent="0"/>
                      <a:r>
                        <a:rPr lang="en-US" sz="1200" b="1" dirty="0" smtClean="0">
                          <a:solidFill>
                            <a:schemeClr val="bg1"/>
                          </a:solidFill>
                        </a:rPr>
                        <a:t>Granular admin access profiles</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algn="ctr"/>
                      <a:r>
                        <a:rPr lang="en-US" sz="1200" b="1" dirty="0" smtClean="0">
                          <a:solidFill>
                            <a:srgbClr val="000000"/>
                          </a:solidFill>
                          <a:latin typeface="+mn-lt"/>
                        </a:rPr>
                        <a:t>Limited</a:t>
                      </a:r>
                      <a:endParaRPr lang="en-US" sz="1200" b="1" dirty="0">
                        <a:solidFill>
                          <a:srgbClr val="000000"/>
                        </a:solidFill>
                        <a:latin typeface="+mn-l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p>
                      <a:r>
                        <a:rPr lang="en-US" sz="1200" b="1" dirty="0" smtClean="0">
                          <a:solidFill>
                            <a:schemeClr val="bg1"/>
                          </a:solidFill>
                        </a:rPr>
                        <a:t>Supports external authentication for admin access</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C00000"/>
                          </a:solidFill>
                          <a:latin typeface="Wingdings 2" charset="2"/>
                          <a:cs typeface="Wingdings 2" charset="2"/>
                        </a:rPr>
                        <a:t>X</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p>
                      <a:r>
                        <a:rPr lang="en-US" sz="1200" b="1" dirty="0" smtClean="0">
                          <a:solidFill>
                            <a:schemeClr val="bg1"/>
                          </a:solidFill>
                        </a:rPr>
                        <a:t>Disk quota</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algn="ctr"/>
                      <a:r>
                        <a:rPr lang="en-US" sz="1200" b="1" dirty="0" smtClean="0">
                          <a:solidFill>
                            <a:srgbClr val="000000"/>
                          </a:solidFill>
                          <a:latin typeface="+mn-lt"/>
                        </a:rPr>
                        <a:t>1GB per device with valid FortiCare, additional storage contract</a:t>
                      </a:r>
                      <a:r>
                        <a:rPr lang="en-US" sz="1200" b="1" baseline="0" dirty="0" smtClean="0">
                          <a:solidFill>
                            <a:srgbClr val="000000"/>
                          </a:solidFill>
                          <a:latin typeface="+mn-lt"/>
                        </a:rPr>
                        <a:t> allows 200GB per device</a:t>
                      </a:r>
                      <a:endParaRPr lang="en-US" sz="1200" b="1" dirty="0">
                        <a:solidFill>
                          <a:srgbClr val="000000"/>
                        </a:solidFill>
                        <a:latin typeface="+mn-l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algn="ctr"/>
                      <a:r>
                        <a:rPr lang="en-US" sz="1200" b="1" dirty="0" smtClean="0">
                          <a:solidFill>
                            <a:srgbClr val="000000"/>
                          </a:solidFill>
                          <a:latin typeface="+mn-lt"/>
                        </a:rPr>
                        <a:t>Variable;</a:t>
                      </a:r>
                      <a:r>
                        <a:rPr lang="en-US" sz="1200" b="1" baseline="0" dirty="0" smtClean="0">
                          <a:solidFill>
                            <a:srgbClr val="000000"/>
                          </a:solidFill>
                          <a:latin typeface="+mn-lt"/>
                        </a:rPr>
                        <a:t> quotas can be assigned to each device based on available storage</a:t>
                      </a:r>
                      <a:endParaRPr lang="en-US" sz="1200" b="1" dirty="0">
                        <a:solidFill>
                          <a:srgbClr val="000000"/>
                        </a:solidFill>
                        <a:latin typeface="+mn-l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solidFill>
                            <a:schemeClr val="bg1"/>
                          </a:solidFill>
                        </a:rPr>
                        <a:t>Advanced report configuration</a:t>
                      </a: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algn="ctr"/>
                      <a:r>
                        <a:rPr lang="en-US" sz="1200" b="1" dirty="0" smtClean="0">
                          <a:solidFill>
                            <a:srgbClr val="000000"/>
                          </a:solidFill>
                          <a:latin typeface="+mn-lt"/>
                        </a:rPr>
                        <a:t>Yes, with subscription</a:t>
                      </a:r>
                      <a:endParaRPr lang="en-US" sz="1200" b="1" dirty="0">
                        <a:solidFill>
                          <a:srgbClr val="000000"/>
                        </a:solidFill>
                        <a:latin typeface="+mn-l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solidFill>
                            <a:schemeClr val="bg1"/>
                          </a:solidFill>
                        </a:rPr>
                        <a:t>Centralized logging</a:t>
                      </a: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algn="ctr"/>
                      <a:r>
                        <a:rPr lang="en-US" sz="1200" b="1" dirty="0" smtClean="0">
                          <a:solidFill>
                            <a:srgbClr val="000000"/>
                          </a:solidFill>
                          <a:latin typeface="+mn-lt"/>
                        </a:rPr>
                        <a:t>Real-time</a:t>
                      </a:r>
                      <a:r>
                        <a:rPr lang="en-US" sz="1200" b="1" baseline="0" dirty="0" smtClean="0">
                          <a:solidFill>
                            <a:srgbClr val="000000"/>
                          </a:solidFill>
                          <a:latin typeface="+mn-lt"/>
                        </a:rPr>
                        <a:t> and batch uploads</a:t>
                      </a:r>
                      <a:endParaRPr lang="en-US" sz="1200" b="1" dirty="0">
                        <a:solidFill>
                          <a:srgbClr val="000000"/>
                        </a:solidFill>
                        <a:latin typeface="+mn-l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algn="ctr"/>
                      <a:r>
                        <a:rPr lang="en-US" sz="1200" b="1" dirty="0" smtClean="0">
                          <a:solidFill>
                            <a:srgbClr val="000000"/>
                          </a:solidFill>
                          <a:latin typeface="+mn-lt"/>
                        </a:rPr>
                        <a:t>Real-time</a:t>
                      </a:r>
                      <a:r>
                        <a:rPr lang="en-US" sz="1200" b="1" baseline="0" dirty="0" smtClean="0">
                          <a:solidFill>
                            <a:srgbClr val="000000"/>
                          </a:solidFill>
                          <a:latin typeface="+mn-lt"/>
                        </a:rPr>
                        <a:t> and batch uploads</a:t>
                      </a:r>
                      <a:endParaRPr lang="en-US" sz="1200" b="1" dirty="0">
                        <a:solidFill>
                          <a:srgbClr val="000000"/>
                        </a:solidFill>
                        <a:latin typeface="+mn-l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200" b="1" dirty="0" smtClean="0">
                          <a:solidFill>
                            <a:schemeClr val="bg1"/>
                          </a:solidFill>
                        </a:rPr>
                        <a:t>Cloud-based sandboxing</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C00000"/>
                          </a:solidFill>
                          <a:latin typeface="Wingdings 2" charset="2"/>
                          <a:cs typeface="Wingdings 2" charset="2"/>
                        </a:rPr>
                        <a:t>X</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bl>
          </a:graphicData>
        </a:graphic>
      </p:graphicFrame>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FortiCloud with FortiManager</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2556494845"/>
              </p:ext>
            </p:extLst>
          </p:nvPr>
        </p:nvGraphicFramePr>
        <p:xfrm>
          <a:off x="970556" y="1183967"/>
          <a:ext cx="7153148" cy="4836152"/>
        </p:xfrm>
        <a:graphic>
          <a:graphicData uri="http://schemas.openxmlformats.org/drawingml/2006/table">
            <a:tbl>
              <a:tblPr firstRow="1" bandRow="1"/>
              <a:tblGrid>
                <a:gridCol w="2929631"/>
                <a:gridCol w="2047117"/>
                <a:gridCol w="2176400"/>
              </a:tblGrid>
              <a:tr h="538472">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indent="0"/>
                      <a:r>
                        <a:rPr lang="en-US" sz="1600" dirty="0" smtClean="0">
                          <a:solidFill>
                            <a:schemeClr val="bg1"/>
                          </a:solidFill>
                        </a:rPr>
                        <a:t>Capability</a:t>
                      </a:r>
                    </a:p>
                  </a:txBody>
                  <a:tcPr anchor="ctr">
                    <a:lnL w="12700" cap="flat" cmpd="sng" algn="ctr">
                      <a:noFill/>
                      <a:prstDash val="solid"/>
                      <a:round/>
                      <a:headEnd type="none" w="med" len="med"/>
                      <a:tailEnd type="none" w="med" len="med"/>
                    </a:lnL>
                    <a:lnR w="12700" cmpd="sng">
                      <a:solidFill>
                        <a:srgbClr val="FFFFFF"/>
                      </a:solidFill>
                    </a:lnR>
                    <a:lnT w="12700" cap="flat" cmpd="sng" algn="ctr">
                      <a:no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chemeClr val="tx1">
                        <a:lumMod val="75000"/>
                      </a:scheme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600" dirty="0" smtClean="0">
                          <a:solidFill>
                            <a:schemeClr val="bg1"/>
                          </a:solidFill>
                        </a:rPr>
                        <a:t>FortiCloud</a:t>
                      </a:r>
                    </a:p>
                  </a:txBody>
                  <a:tcPr anchor="ctr">
                    <a:lnL w="12700" cmpd="sng">
                      <a:solidFill>
                        <a:srgbClr val="FFFFFF"/>
                      </a:solidFill>
                    </a:lnL>
                    <a:lnR w="12700" cmpd="sng">
                      <a:solidFill>
                        <a:srgbClr val="FFFFFF"/>
                      </a:solidFill>
                    </a:lnR>
                    <a:lnT w="12700" cap="flat" cmpd="sng" algn="ctr">
                      <a:no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chemeClr val="tx1">
                        <a:lumMod val="75000"/>
                      </a:scheme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600" dirty="0" smtClean="0">
                          <a:solidFill>
                            <a:schemeClr val="bg1"/>
                          </a:solidFill>
                        </a:rPr>
                        <a:t>FortiManager</a:t>
                      </a:r>
                      <a:endParaRPr lang="en-US" sz="1600" dirty="0">
                        <a:solidFill>
                          <a:schemeClr val="bg1"/>
                        </a:solidFill>
                      </a:endParaRPr>
                    </a:p>
                  </a:txBody>
                  <a:tcPr anchor="ctr">
                    <a:lnL w="12700" cmpd="sng">
                      <a:solidFill>
                        <a:srgbClr val="FFFFFF"/>
                      </a:solidFill>
                    </a:lnL>
                    <a:lnR w="12700" cmpd="sng">
                      <a:solidFill>
                        <a:srgbClr val="FFFFFF"/>
                      </a:solidFill>
                    </a:lnR>
                    <a:lnT w="12700" cap="flat" cmpd="sng" algn="ctr">
                      <a:no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2C3945"/>
                    </a:solidFill>
                  </a:tcPr>
                </a:tc>
              </a:tr>
              <a:tr h="131755">
                <a:tc>
                  <a:txBody>
                    <a:bodyPr/>
                    <a:lstStyle/>
                    <a:p>
                      <a:pPr marL="0" indent="0"/>
                      <a:r>
                        <a:rPr lang="en-US" sz="1200" b="1" dirty="0" smtClean="0">
                          <a:solidFill>
                            <a:schemeClr val="bg1"/>
                          </a:solidFill>
                        </a:rPr>
                        <a:t>Per device licensing</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algn="ctr"/>
                      <a:r>
                        <a:rPr lang="en-US" sz="1200" b="1" dirty="0" smtClean="0">
                          <a:solidFill>
                            <a:srgbClr val="000000"/>
                          </a:solidFill>
                          <a:latin typeface="+mn-lt"/>
                        </a:rPr>
                        <a:t>Free,</a:t>
                      </a:r>
                      <a:r>
                        <a:rPr lang="en-US" sz="1200" b="1" baseline="0" dirty="0" smtClean="0">
                          <a:solidFill>
                            <a:srgbClr val="000000"/>
                          </a:solidFill>
                          <a:latin typeface="+mn-lt"/>
                        </a:rPr>
                        <a:t> subscription optional</a:t>
                      </a:r>
                      <a:endParaRPr lang="en-US" sz="1200" b="1" dirty="0">
                        <a:solidFill>
                          <a:srgbClr val="000000"/>
                        </a:solidFill>
                        <a:latin typeface="+mn-l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algn="ctr"/>
                      <a:r>
                        <a:rPr lang="en-US" sz="1200" b="1" dirty="0" smtClean="0">
                          <a:solidFill>
                            <a:srgbClr val="000000"/>
                          </a:solidFill>
                          <a:latin typeface="+mn-lt"/>
                          <a:cs typeface="Wingdings 2" charset="2"/>
                        </a:rPr>
                        <a:t>Max device limit by models (up to 10,000)</a:t>
                      </a:r>
                      <a:endParaRPr lang="en-US" sz="1200" b="1" dirty="0">
                        <a:solidFill>
                          <a:srgbClr val="000000"/>
                        </a:solidFill>
                        <a:latin typeface="+mn-l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p>
                      <a:r>
                        <a:rPr lang="en-US" sz="1200" b="1" dirty="0" smtClean="0">
                          <a:solidFill>
                            <a:schemeClr val="bg1"/>
                          </a:solidFill>
                        </a:rPr>
                        <a:t>Zero touch</a:t>
                      </a:r>
                      <a:r>
                        <a:rPr lang="en-US" sz="1200" b="1" baseline="0" dirty="0" smtClean="0">
                          <a:solidFill>
                            <a:schemeClr val="bg1"/>
                          </a:solidFill>
                        </a:rPr>
                        <a:t> p</a:t>
                      </a:r>
                      <a:r>
                        <a:rPr lang="en-US" sz="1200" b="1" dirty="0" smtClean="0">
                          <a:solidFill>
                            <a:schemeClr val="bg1"/>
                          </a:solidFill>
                        </a:rPr>
                        <a:t>rovisioning</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algn="ctr"/>
                      <a:r>
                        <a:rPr lang="en-US" sz="1200" b="1" dirty="0" smtClean="0">
                          <a:solidFill>
                            <a:srgbClr val="000000"/>
                          </a:solidFill>
                          <a:latin typeface="+mn-lt"/>
                        </a:rPr>
                        <a:t>Integrated with FortiCloud, but not possible via</a:t>
                      </a:r>
                      <a:r>
                        <a:rPr lang="en-US" sz="1200" b="1" baseline="0" dirty="0" smtClean="0">
                          <a:solidFill>
                            <a:srgbClr val="000000"/>
                          </a:solidFill>
                          <a:latin typeface="+mn-lt"/>
                        </a:rPr>
                        <a:t> FortiManager itself</a:t>
                      </a:r>
                      <a:endParaRPr lang="en-US" sz="1200" b="1" dirty="0">
                        <a:solidFill>
                          <a:srgbClr val="000000"/>
                        </a:solidFill>
                        <a:latin typeface="+mn-l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p>
                      <a:r>
                        <a:rPr lang="en-US" sz="1200" b="1" dirty="0" smtClean="0">
                          <a:solidFill>
                            <a:schemeClr val="bg1"/>
                          </a:solidFill>
                        </a:rPr>
                        <a:t>Form factor</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algn="ctr"/>
                      <a:r>
                        <a:rPr lang="en-US" sz="1200" b="1" dirty="0" smtClean="0">
                          <a:solidFill>
                            <a:srgbClr val="000000"/>
                          </a:solidFill>
                          <a:latin typeface="+mn-lt"/>
                        </a:rPr>
                        <a:t>Cloud-based </a:t>
                      </a:r>
                      <a:r>
                        <a:rPr lang="en-US" sz="1200" b="1" dirty="0" err="1" smtClean="0">
                          <a:solidFill>
                            <a:srgbClr val="000000"/>
                          </a:solidFill>
                          <a:latin typeface="+mn-lt"/>
                        </a:rPr>
                        <a:t>SaaS</a:t>
                      </a:r>
                      <a:endParaRPr lang="en-US" sz="1200" b="1" dirty="0">
                        <a:solidFill>
                          <a:srgbClr val="000000"/>
                        </a:solidFill>
                        <a:latin typeface="+mn-l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algn="ctr"/>
                      <a:r>
                        <a:rPr lang="en-US" sz="1200" b="1" dirty="0" smtClean="0">
                          <a:solidFill>
                            <a:srgbClr val="000000"/>
                          </a:solidFill>
                          <a:latin typeface="+mn-lt"/>
                        </a:rPr>
                        <a:t>Hardware</a:t>
                      </a:r>
                      <a:r>
                        <a:rPr lang="en-US" sz="1200" b="1" baseline="0" dirty="0" smtClean="0">
                          <a:solidFill>
                            <a:srgbClr val="000000"/>
                          </a:solidFill>
                          <a:latin typeface="+mn-lt"/>
                        </a:rPr>
                        <a:t> or VM</a:t>
                      </a:r>
                      <a:endParaRPr lang="en-US" sz="1200" b="1" dirty="0">
                        <a:solidFill>
                          <a:srgbClr val="000000"/>
                        </a:solidFill>
                        <a:latin typeface="+mn-l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p>
                      <a:pPr marL="0" indent="0"/>
                      <a:r>
                        <a:rPr lang="en-US" sz="1200" b="1" dirty="0" smtClean="0">
                          <a:solidFill>
                            <a:schemeClr val="bg1"/>
                          </a:solidFill>
                        </a:rPr>
                        <a:t>Granular admin access profiles</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algn="ctr"/>
                      <a:r>
                        <a:rPr lang="en-US" sz="1200" b="1" dirty="0" smtClean="0">
                          <a:solidFill>
                            <a:srgbClr val="000000"/>
                          </a:solidFill>
                          <a:latin typeface="+mn-lt"/>
                        </a:rPr>
                        <a:t>Limited</a:t>
                      </a:r>
                      <a:endParaRPr lang="en-US" sz="1200" b="1" dirty="0">
                        <a:solidFill>
                          <a:srgbClr val="000000"/>
                        </a:solidFill>
                        <a:latin typeface="+mn-l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p>
                      <a:pPr marL="0" indent="0"/>
                      <a:r>
                        <a:rPr lang="en-US" sz="1200" b="1" dirty="0" smtClean="0">
                          <a:solidFill>
                            <a:schemeClr val="bg1"/>
                          </a:solidFill>
                        </a:rPr>
                        <a:t>Multi-tenancy capabilities</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C00000"/>
                          </a:solidFill>
                          <a:latin typeface="Wingdings 2" charset="2"/>
                          <a:cs typeface="Wingdings 2" charset="2"/>
                        </a:rPr>
                        <a:t>X</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p>
                      <a:r>
                        <a:rPr lang="en-US" sz="1200" b="1" dirty="0" smtClean="0">
                          <a:solidFill>
                            <a:schemeClr val="bg1"/>
                          </a:solidFill>
                        </a:rPr>
                        <a:t>Supports external authentication for admin access</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C00000"/>
                          </a:solidFill>
                          <a:latin typeface="Wingdings 2" charset="2"/>
                          <a:cs typeface="Wingdings 2" charset="2"/>
                        </a:rPr>
                        <a:t>X</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p>
                      <a:r>
                        <a:rPr lang="en-US" sz="1200" b="1" dirty="0" smtClean="0">
                          <a:solidFill>
                            <a:schemeClr val="bg1"/>
                          </a:solidFill>
                        </a:rPr>
                        <a:t>FortiGuard proxy (FDS) capabilities</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C00000"/>
                          </a:solidFill>
                          <a:latin typeface="Wingdings 2" charset="2"/>
                          <a:cs typeface="Wingdings 2" charset="2"/>
                        </a:rPr>
                        <a:t>X</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p>
                      <a:r>
                        <a:rPr lang="en-US" sz="1200" b="1" dirty="0" smtClean="0">
                          <a:solidFill>
                            <a:schemeClr val="bg1"/>
                          </a:solidFill>
                        </a:rPr>
                        <a:t>Device</a:t>
                      </a:r>
                      <a:r>
                        <a:rPr lang="en-US" sz="1200" b="1" baseline="0" dirty="0" smtClean="0">
                          <a:solidFill>
                            <a:schemeClr val="bg1"/>
                          </a:solidFill>
                        </a:rPr>
                        <a:t> firmware updates</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t>Limited</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solidFill>
                            <a:schemeClr val="bg1"/>
                          </a:solidFill>
                        </a:rPr>
                        <a:t>Configuration management</a:t>
                      </a: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algn="ctr"/>
                      <a:r>
                        <a:rPr lang="en-US" sz="1200" b="1" dirty="0" smtClean="0">
                          <a:solidFill>
                            <a:srgbClr val="000000"/>
                          </a:solidFill>
                          <a:latin typeface="+mn-lt"/>
                        </a:rPr>
                        <a:t>Limited,</a:t>
                      </a:r>
                      <a:r>
                        <a:rPr lang="en-US" sz="1200" b="1" baseline="0" dirty="0" smtClean="0">
                          <a:solidFill>
                            <a:srgbClr val="000000"/>
                          </a:solidFill>
                          <a:latin typeface="+mn-lt"/>
                        </a:rPr>
                        <a:t> per device only</a:t>
                      </a:r>
                      <a:endParaRPr lang="en-US" sz="1200" b="1" dirty="0">
                        <a:solidFill>
                          <a:srgbClr val="000000"/>
                        </a:solidFill>
                        <a:latin typeface="+mn-l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0000"/>
                          </a:solidFill>
                          <a:latin typeface="+mn-lt"/>
                        </a:rPr>
                        <a:t>Full provisioning profiles &amp; multi-device management</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solidFill>
                            <a:schemeClr val="bg1"/>
                          </a:solidFill>
                        </a:rPr>
                        <a:t>Security</a:t>
                      </a:r>
                      <a:r>
                        <a:rPr lang="en-US" sz="1200" b="1" baseline="0" dirty="0" smtClean="0">
                          <a:solidFill>
                            <a:schemeClr val="bg1"/>
                          </a:solidFill>
                        </a:rPr>
                        <a:t> policy management</a:t>
                      </a:r>
                      <a:endParaRPr lang="en-US" sz="1200" b="1" dirty="0" smtClean="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algn="ctr"/>
                      <a:r>
                        <a:rPr lang="en-US" sz="1200" b="1" dirty="0" smtClean="0">
                          <a:solidFill>
                            <a:srgbClr val="000000"/>
                          </a:solidFill>
                          <a:latin typeface="+mn-lt"/>
                        </a:rPr>
                        <a:t>Remote access to device UI only</a:t>
                      </a:r>
                      <a:endParaRPr lang="en-US" sz="1200" b="1" dirty="0">
                        <a:solidFill>
                          <a:srgbClr val="000000"/>
                        </a:solidFill>
                        <a:latin typeface="+mn-l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0000"/>
                          </a:solidFill>
                          <a:latin typeface="+mn-lt"/>
                        </a:rPr>
                        <a:t>Integrated multi-device object library/policies</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r h="131755">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200" b="1" dirty="0" smtClean="0">
                          <a:solidFill>
                            <a:schemeClr val="bg1"/>
                          </a:solidFill>
                        </a:rPr>
                        <a:t>Exposed APIs for automation</a:t>
                      </a:r>
                      <a:r>
                        <a:rPr lang="en-US" sz="1200" b="1" baseline="0" dirty="0" smtClean="0">
                          <a:solidFill>
                            <a:schemeClr val="bg1"/>
                          </a:solidFill>
                        </a:rPr>
                        <a:t> </a:t>
                      </a:r>
                      <a:br>
                        <a:rPr lang="en-US" sz="1200" b="1" baseline="0" dirty="0" smtClean="0">
                          <a:solidFill>
                            <a:schemeClr val="bg1"/>
                          </a:solidFill>
                        </a:rPr>
                      </a:br>
                      <a:r>
                        <a:rPr lang="en-US" sz="1200" b="1" baseline="0" dirty="0" smtClean="0">
                          <a:solidFill>
                            <a:schemeClr val="bg1"/>
                          </a:solidFill>
                        </a:rPr>
                        <a:t>and </a:t>
                      </a:r>
                      <a:r>
                        <a:rPr lang="en-US" sz="1200" b="1" dirty="0" smtClean="0">
                          <a:solidFill>
                            <a:schemeClr val="bg1"/>
                          </a:solidFill>
                        </a:rPr>
                        <a:t>customization</a:t>
                      </a:r>
                      <a:endParaRPr lang="en-US" sz="1200" b="1" dirty="0">
                        <a:solidFill>
                          <a:schemeClr val="bg1"/>
                        </a:solidFill>
                      </a:endParaRPr>
                    </a:p>
                  </a:txBody>
                  <a:tcPr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C00000"/>
                          </a:solidFill>
                          <a:latin typeface="Wingdings 2" charset="2"/>
                          <a:cs typeface="Wingdings 2" charset="2"/>
                        </a:rPr>
                        <a:t>X</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77777">
                        <a:lumMod val="40000"/>
                        <a:lumOff val="6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8000"/>
                          </a:solidFill>
                          <a:latin typeface="Wingdings 2" charset="2"/>
                          <a:cs typeface="Wingdings 2" charset="2"/>
                        </a:rPr>
                        <a:t>P</a:t>
                      </a:r>
                      <a:endParaRPr lang="en-US" sz="1200" b="1" dirty="0" smtClean="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20000"/>
                        <a:lumOff val="80000"/>
                      </a:schemeClr>
                    </a:solidFill>
                  </a:tcPr>
                </a:tc>
              </a:tr>
            </a:tbl>
          </a:graphicData>
        </a:graphic>
      </p:graphicFrame>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768772505"/>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nip Diagonal Corner Rectangle 21"/>
          <p:cNvSpPr/>
          <p:nvPr/>
        </p:nvSpPr>
        <p:spPr bwMode="auto">
          <a:xfrm>
            <a:off x="152400" y="1349828"/>
            <a:ext cx="4108101" cy="1646255"/>
          </a:xfrm>
          <a:prstGeom prst="snip2DiagRect">
            <a:avLst/>
          </a:prstGeom>
          <a:solidFill>
            <a:schemeClr val="accent6">
              <a:lumMod val="20000"/>
              <a:lumOff val="80000"/>
              <a:alpha val="20000"/>
            </a:schemeClr>
          </a:solidFill>
          <a:ln w="31750" cap="flat" cmpd="sng" algn="ctr">
            <a:solidFill>
              <a:schemeClr val="accent4">
                <a:lumMod val="75000"/>
              </a:schemeClr>
            </a:solidFill>
            <a:prstDash val="sysDot"/>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21" name="Snip Diagonal Corner Rectangle 20"/>
          <p:cNvSpPr/>
          <p:nvPr/>
        </p:nvSpPr>
        <p:spPr bwMode="auto">
          <a:xfrm>
            <a:off x="4662435" y="1338105"/>
            <a:ext cx="4320791" cy="1646255"/>
          </a:xfrm>
          <a:prstGeom prst="snip2DiagRect">
            <a:avLst/>
          </a:prstGeom>
          <a:solidFill>
            <a:schemeClr val="accent6">
              <a:lumMod val="20000"/>
              <a:lumOff val="80000"/>
              <a:alpha val="20000"/>
            </a:schemeClr>
          </a:solidFill>
          <a:ln w="31750" cap="flat" cmpd="sng" algn="ctr">
            <a:solidFill>
              <a:schemeClr val="accent4">
                <a:lumMod val="75000"/>
              </a:schemeClr>
            </a:solidFill>
            <a:prstDash val="sysDot"/>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20" name="Snip Diagonal Corner Rectangle 19"/>
          <p:cNvSpPr/>
          <p:nvPr/>
        </p:nvSpPr>
        <p:spPr bwMode="auto">
          <a:xfrm>
            <a:off x="4642339" y="4330840"/>
            <a:ext cx="4346018" cy="1617784"/>
          </a:xfrm>
          <a:prstGeom prst="snip2DiagRect">
            <a:avLst/>
          </a:prstGeom>
          <a:solidFill>
            <a:schemeClr val="accent6">
              <a:lumMod val="20000"/>
              <a:lumOff val="80000"/>
              <a:alpha val="20000"/>
            </a:schemeClr>
          </a:solidFill>
          <a:ln w="31750" cap="flat" cmpd="sng" algn="ctr">
            <a:solidFill>
              <a:schemeClr val="accent4">
                <a:lumMod val="75000"/>
              </a:schemeClr>
            </a:solidFill>
            <a:prstDash val="sysDot"/>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2" name="Title 1"/>
          <p:cNvSpPr>
            <a:spLocks noGrp="1"/>
          </p:cNvSpPr>
          <p:nvPr>
            <p:ph type="title"/>
          </p:nvPr>
        </p:nvSpPr>
        <p:spPr/>
        <p:txBody>
          <a:bodyPr>
            <a:normAutofit fontScale="90000"/>
          </a:bodyPr>
          <a:lstStyle/>
          <a:p>
            <a:r>
              <a:rPr lang="en-US" dirty="0" smtClean="0"/>
              <a:t>Challenges with Managing Security + Wireless Infrastructure</a:t>
            </a:r>
            <a:endParaRPr lang="en-US" dirty="0"/>
          </a:p>
        </p:txBody>
      </p:sp>
      <p:graphicFrame>
        <p:nvGraphicFramePr>
          <p:cNvPr id="5" name="Diagram 4"/>
          <p:cNvGraphicFramePr/>
          <p:nvPr/>
        </p:nvGraphicFramePr>
        <p:xfrm>
          <a:off x="1111304" y="1005959"/>
          <a:ext cx="6588892" cy="46042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153080" y="1342417"/>
            <a:ext cx="2701381" cy="523220"/>
          </a:xfrm>
          <a:prstGeom prst="rect">
            <a:avLst/>
          </a:prstGeom>
          <a:noFill/>
        </p:spPr>
        <p:txBody>
          <a:bodyPr wrap="none" rtlCol="0">
            <a:spAutoFit/>
          </a:bodyPr>
          <a:lstStyle/>
          <a:p>
            <a:pPr marL="117475" indent="-117475">
              <a:buFont typeface="Arial" pitchFamily="34" charset="0"/>
              <a:buChar char="•"/>
            </a:pPr>
            <a:r>
              <a:rPr lang="en-US" sz="1400" dirty="0" smtClean="0">
                <a:solidFill>
                  <a:srgbClr val="404040"/>
                </a:solidFill>
                <a:latin typeface="Helvetica 55 Roman"/>
                <a:cs typeface="Helvetica 55 Roman"/>
              </a:rPr>
              <a:t>Control over applications, web</a:t>
            </a:r>
            <a:br>
              <a:rPr lang="en-US" sz="1400" dirty="0" smtClean="0">
                <a:solidFill>
                  <a:srgbClr val="404040"/>
                </a:solidFill>
                <a:latin typeface="Helvetica 55 Roman"/>
                <a:cs typeface="Helvetica 55 Roman"/>
              </a:rPr>
            </a:br>
            <a:r>
              <a:rPr lang="en-US" sz="1400" dirty="0" smtClean="0">
                <a:solidFill>
                  <a:srgbClr val="404040"/>
                </a:solidFill>
                <a:latin typeface="Helvetica 55 Roman"/>
                <a:cs typeface="Helvetica 55 Roman"/>
              </a:rPr>
              <a:t>usage, devices and users</a:t>
            </a:r>
          </a:p>
        </p:txBody>
      </p:sp>
      <p:sp>
        <p:nvSpPr>
          <p:cNvPr id="8" name="TextBox 7"/>
          <p:cNvSpPr txBox="1"/>
          <p:nvPr/>
        </p:nvSpPr>
        <p:spPr>
          <a:xfrm>
            <a:off x="5847815" y="1348900"/>
            <a:ext cx="2510624" cy="523220"/>
          </a:xfrm>
          <a:prstGeom prst="rect">
            <a:avLst/>
          </a:prstGeom>
          <a:noFill/>
        </p:spPr>
        <p:txBody>
          <a:bodyPr wrap="none" rtlCol="0">
            <a:spAutoFit/>
          </a:bodyPr>
          <a:lstStyle/>
          <a:p>
            <a:pPr marL="117475" indent="-117475">
              <a:buFont typeface="Arial" pitchFamily="34" charset="0"/>
              <a:buChar char="•"/>
            </a:pPr>
            <a:r>
              <a:rPr lang="en-US" sz="1400" dirty="0" smtClean="0">
                <a:solidFill>
                  <a:srgbClr val="404040"/>
                </a:solidFill>
                <a:latin typeface="Helvetica 55 Roman"/>
                <a:cs typeface="Helvetica 55 Roman"/>
              </a:rPr>
              <a:t>Upfront investment required</a:t>
            </a:r>
            <a:br>
              <a:rPr lang="en-US" sz="1400" dirty="0" smtClean="0">
                <a:solidFill>
                  <a:srgbClr val="404040"/>
                </a:solidFill>
                <a:latin typeface="Helvetica 55 Roman"/>
                <a:cs typeface="Helvetica 55 Roman"/>
              </a:rPr>
            </a:br>
            <a:r>
              <a:rPr lang="en-US" sz="1400" dirty="0" smtClean="0">
                <a:solidFill>
                  <a:srgbClr val="404040"/>
                </a:solidFill>
                <a:latin typeface="Helvetica 55 Roman"/>
                <a:cs typeface="Helvetica 55 Roman"/>
              </a:rPr>
              <a:t>for CPE-based solutions</a:t>
            </a:r>
          </a:p>
        </p:txBody>
      </p:sp>
      <p:sp>
        <p:nvSpPr>
          <p:cNvPr id="9" name="TextBox 8"/>
          <p:cNvSpPr txBox="1"/>
          <p:nvPr/>
        </p:nvSpPr>
        <p:spPr>
          <a:xfrm>
            <a:off x="6140195" y="4344979"/>
            <a:ext cx="2242922" cy="523220"/>
          </a:xfrm>
          <a:prstGeom prst="rect">
            <a:avLst/>
          </a:prstGeom>
          <a:noFill/>
        </p:spPr>
        <p:txBody>
          <a:bodyPr wrap="none" rtlCol="0">
            <a:spAutoFit/>
          </a:bodyPr>
          <a:lstStyle/>
          <a:p>
            <a:pPr marL="117475" indent="-117475">
              <a:buFont typeface="Arial" pitchFamily="34" charset="0"/>
              <a:buChar char="•"/>
            </a:pPr>
            <a:r>
              <a:rPr lang="en-US" sz="1400" dirty="0" err="1" smtClean="0">
                <a:solidFill>
                  <a:srgbClr val="404040"/>
                </a:solidFill>
                <a:latin typeface="Helvetica 55 Roman"/>
                <a:cs typeface="Helvetica 55 Roman"/>
              </a:rPr>
              <a:t>WiFi</a:t>
            </a:r>
            <a:r>
              <a:rPr lang="en-US" sz="1400" dirty="0" smtClean="0">
                <a:solidFill>
                  <a:srgbClr val="404040"/>
                </a:solidFill>
                <a:latin typeface="Helvetica 55 Roman"/>
                <a:cs typeface="Helvetica 55 Roman"/>
              </a:rPr>
              <a:t> guest user access </a:t>
            </a:r>
            <a:br>
              <a:rPr lang="en-US" sz="1400" dirty="0" smtClean="0">
                <a:solidFill>
                  <a:srgbClr val="404040"/>
                </a:solidFill>
                <a:latin typeface="Helvetica 55 Roman"/>
                <a:cs typeface="Helvetica 55 Roman"/>
              </a:rPr>
            </a:br>
            <a:r>
              <a:rPr lang="en-US" sz="1400" dirty="0" smtClean="0">
                <a:solidFill>
                  <a:srgbClr val="404040"/>
                </a:solidFill>
                <a:latin typeface="Helvetica 55 Roman"/>
                <a:cs typeface="Helvetica 55 Roman"/>
              </a:rPr>
              <a:t>and device configuration</a:t>
            </a:r>
          </a:p>
        </p:txBody>
      </p:sp>
      <p:pic>
        <p:nvPicPr>
          <p:cNvPr id="10" name="Picture 9" descr="antenna.png"/>
          <p:cNvPicPr>
            <a:picLocks noChangeAspect="1"/>
          </p:cNvPicPr>
          <p:nvPr/>
        </p:nvPicPr>
        <p:blipFill>
          <a:blip r:embed="rId8" cstate="print">
            <a:duotone>
              <a:schemeClr val="accent3">
                <a:shade val="45000"/>
                <a:satMod val="135000"/>
              </a:schemeClr>
              <a:prstClr val="white"/>
            </a:duotone>
          </a:blip>
          <a:stretch>
            <a:fillRect/>
          </a:stretch>
        </p:blipFill>
        <p:spPr>
          <a:xfrm>
            <a:off x="-111089" y="3336587"/>
            <a:ext cx="2758577" cy="2758577"/>
          </a:xfrm>
          <a:prstGeom prst="rect">
            <a:avLst/>
          </a:prstGeom>
        </p:spPr>
      </p:pic>
      <p:sp>
        <p:nvSpPr>
          <p:cNvPr id="13" name="TextBox 12"/>
          <p:cNvSpPr txBox="1"/>
          <p:nvPr/>
        </p:nvSpPr>
        <p:spPr>
          <a:xfrm>
            <a:off x="6261453" y="1883141"/>
            <a:ext cx="1986441" cy="523220"/>
          </a:xfrm>
          <a:prstGeom prst="rect">
            <a:avLst/>
          </a:prstGeom>
          <a:noFill/>
        </p:spPr>
        <p:txBody>
          <a:bodyPr wrap="none" rtlCol="0">
            <a:spAutoFit/>
          </a:bodyPr>
          <a:lstStyle/>
          <a:p>
            <a:pPr marL="117475" indent="-117475">
              <a:buFont typeface="Arial" pitchFamily="34" charset="0"/>
              <a:buChar char="•"/>
            </a:pPr>
            <a:r>
              <a:rPr lang="en-US" sz="1400" dirty="0" smtClean="0">
                <a:solidFill>
                  <a:srgbClr val="404040"/>
                </a:solidFill>
                <a:latin typeface="Helvetica 55 Roman"/>
                <a:cs typeface="Helvetica 55 Roman"/>
              </a:rPr>
              <a:t>Provisioning devices </a:t>
            </a:r>
            <a:br>
              <a:rPr lang="en-US" sz="1400" dirty="0" smtClean="0">
                <a:solidFill>
                  <a:srgbClr val="404040"/>
                </a:solidFill>
                <a:latin typeface="Helvetica 55 Roman"/>
                <a:cs typeface="Helvetica 55 Roman"/>
              </a:rPr>
            </a:br>
            <a:r>
              <a:rPr lang="en-US" sz="1400" dirty="0" smtClean="0">
                <a:solidFill>
                  <a:srgbClr val="404040"/>
                </a:solidFill>
                <a:latin typeface="Helvetica 55 Roman"/>
                <a:cs typeface="Helvetica 55 Roman"/>
              </a:rPr>
              <a:t>remotely and in bulk</a:t>
            </a:r>
          </a:p>
        </p:txBody>
      </p:sp>
      <p:sp>
        <p:nvSpPr>
          <p:cNvPr id="14" name="TextBox 13"/>
          <p:cNvSpPr txBox="1"/>
          <p:nvPr/>
        </p:nvSpPr>
        <p:spPr>
          <a:xfrm>
            <a:off x="6539761" y="2417382"/>
            <a:ext cx="2433423" cy="523220"/>
          </a:xfrm>
          <a:prstGeom prst="rect">
            <a:avLst/>
          </a:prstGeom>
          <a:noFill/>
        </p:spPr>
        <p:txBody>
          <a:bodyPr wrap="none" rtlCol="0">
            <a:spAutoFit/>
          </a:bodyPr>
          <a:lstStyle/>
          <a:p>
            <a:pPr marL="117475" indent="-117475">
              <a:buFont typeface="Arial" pitchFamily="34" charset="0"/>
              <a:buChar char="•"/>
            </a:pPr>
            <a:r>
              <a:rPr lang="en-US" sz="1400" dirty="0" smtClean="0">
                <a:solidFill>
                  <a:srgbClr val="404040"/>
                </a:solidFill>
                <a:latin typeface="Helvetica 55 Roman"/>
                <a:cs typeface="Helvetica 55 Roman"/>
              </a:rPr>
              <a:t>Ongoing expenses due to </a:t>
            </a:r>
            <a:br>
              <a:rPr lang="en-US" sz="1400" dirty="0" smtClean="0">
                <a:solidFill>
                  <a:srgbClr val="404040"/>
                </a:solidFill>
                <a:latin typeface="Helvetica 55 Roman"/>
                <a:cs typeface="Helvetica 55 Roman"/>
              </a:rPr>
            </a:br>
            <a:r>
              <a:rPr lang="en-US" sz="1400" dirty="0" smtClean="0">
                <a:solidFill>
                  <a:srgbClr val="404040"/>
                </a:solidFill>
                <a:latin typeface="Helvetica 55 Roman"/>
                <a:cs typeface="Helvetica 55 Roman"/>
              </a:rPr>
              <a:t>recurring AP/user licensing</a:t>
            </a:r>
          </a:p>
        </p:txBody>
      </p:sp>
      <p:sp>
        <p:nvSpPr>
          <p:cNvPr id="15" name="TextBox 14"/>
          <p:cNvSpPr txBox="1"/>
          <p:nvPr/>
        </p:nvSpPr>
        <p:spPr>
          <a:xfrm>
            <a:off x="5715993" y="4860724"/>
            <a:ext cx="2852063" cy="523220"/>
          </a:xfrm>
          <a:prstGeom prst="rect">
            <a:avLst/>
          </a:prstGeom>
          <a:noFill/>
        </p:spPr>
        <p:txBody>
          <a:bodyPr wrap="none" rtlCol="0">
            <a:spAutoFit/>
          </a:bodyPr>
          <a:lstStyle/>
          <a:p>
            <a:pPr marL="117475" indent="-117475">
              <a:buFont typeface="Arial" pitchFamily="34" charset="0"/>
              <a:buChar char="•"/>
            </a:pPr>
            <a:r>
              <a:rPr lang="en-US" sz="1400" dirty="0" smtClean="0">
                <a:solidFill>
                  <a:srgbClr val="404040"/>
                </a:solidFill>
                <a:latin typeface="Helvetica 55 Roman"/>
                <a:cs typeface="Helvetica 55 Roman"/>
              </a:rPr>
              <a:t>Multiple management consoles </a:t>
            </a:r>
            <a:br>
              <a:rPr lang="en-US" sz="1400" dirty="0" smtClean="0">
                <a:solidFill>
                  <a:srgbClr val="404040"/>
                </a:solidFill>
                <a:latin typeface="Helvetica 55 Roman"/>
                <a:cs typeface="Helvetica 55 Roman"/>
              </a:rPr>
            </a:br>
            <a:r>
              <a:rPr lang="en-US" sz="1400" dirty="0" smtClean="0">
                <a:solidFill>
                  <a:srgbClr val="404040"/>
                </a:solidFill>
                <a:latin typeface="Helvetica 55 Roman"/>
                <a:cs typeface="Helvetica 55 Roman"/>
              </a:rPr>
              <a:t>for individual </a:t>
            </a:r>
            <a:r>
              <a:rPr lang="en-US" sz="1400" dirty="0" err="1" smtClean="0">
                <a:solidFill>
                  <a:srgbClr val="404040"/>
                </a:solidFill>
                <a:latin typeface="Helvetica 55 Roman"/>
                <a:cs typeface="Helvetica 55 Roman"/>
              </a:rPr>
              <a:t>WiFi</a:t>
            </a:r>
            <a:r>
              <a:rPr lang="en-US" sz="1400" dirty="0" smtClean="0">
                <a:solidFill>
                  <a:srgbClr val="404040"/>
                </a:solidFill>
                <a:latin typeface="Helvetica 55 Roman"/>
                <a:cs typeface="Helvetica 55 Roman"/>
              </a:rPr>
              <a:t> access points</a:t>
            </a:r>
          </a:p>
        </p:txBody>
      </p:sp>
      <p:sp>
        <p:nvSpPr>
          <p:cNvPr id="16" name="TextBox 15"/>
          <p:cNvSpPr txBox="1"/>
          <p:nvPr/>
        </p:nvSpPr>
        <p:spPr>
          <a:xfrm>
            <a:off x="4962739" y="5345681"/>
            <a:ext cx="2900153" cy="523220"/>
          </a:xfrm>
          <a:prstGeom prst="rect">
            <a:avLst/>
          </a:prstGeom>
          <a:noFill/>
        </p:spPr>
        <p:txBody>
          <a:bodyPr wrap="none" rtlCol="0">
            <a:spAutoFit/>
          </a:bodyPr>
          <a:lstStyle/>
          <a:p>
            <a:pPr marL="117475" indent="-117475">
              <a:buFont typeface="Arial" pitchFamily="34" charset="0"/>
              <a:buChar char="•"/>
            </a:pPr>
            <a:r>
              <a:rPr lang="en-US" sz="1400" dirty="0" smtClean="0">
                <a:solidFill>
                  <a:srgbClr val="404040"/>
                </a:solidFill>
                <a:latin typeface="Helvetica 55 Roman"/>
                <a:cs typeface="Helvetica 55 Roman"/>
              </a:rPr>
              <a:t>Preventing unauthorized access </a:t>
            </a:r>
            <a:br>
              <a:rPr lang="en-US" sz="1400" dirty="0" smtClean="0">
                <a:solidFill>
                  <a:srgbClr val="404040"/>
                </a:solidFill>
                <a:latin typeface="Helvetica 55 Roman"/>
                <a:cs typeface="Helvetica 55 Roman"/>
              </a:rPr>
            </a:br>
            <a:r>
              <a:rPr lang="en-US" sz="1400" dirty="0" smtClean="0">
                <a:solidFill>
                  <a:srgbClr val="404040"/>
                </a:solidFill>
                <a:latin typeface="Helvetica 55 Roman"/>
                <a:cs typeface="Helvetica 55 Roman"/>
              </a:rPr>
              <a:t>from rogue </a:t>
            </a:r>
            <a:r>
              <a:rPr lang="en-US" sz="1400" dirty="0" err="1" smtClean="0">
                <a:solidFill>
                  <a:srgbClr val="404040"/>
                </a:solidFill>
                <a:latin typeface="Helvetica 55 Roman"/>
                <a:cs typeface="Helvetica 55 Roman"/>
              </a:rPr>
              <a:t>WiFi</a:t>
            </a:r>
            <a:r>
              <a:rPr lang="en-US" sz="1400" dirty="0" smtClean="0">
                <a:solidFill>
                  <a:srgbClr val="404040"/>
                </a:solidFill>
                <a:latin typeface="Helvetica 55 Roman"/>
                <a:cs typeface="Helvetica 55 Roman"/>
              </a:rPr>
              <a:t> access points</a:t>
            </a:r>
          </a:p>
        </p:txBody>
      </p:sp>
      <p:sp>
        <p:nvSpPr>
          <p:cNvPr id="17" name="TextBox 16"/>
          <p:cNvSpPr txBox="1"/>
          <p:nvPr/>
        </p:nvSpPr>
        <p:spPr>
          <a:xfrm>
            <a:off x="164806" y="1876661"/>
            <a:ext cx="2404826" cy="523220"/>
          </a:xfrm>
          <a:prstGeom prst="rect">
            <a:avLst/>
          </a:prstGeom>
          <a:noFill/>
        </p:spPr>
        <p:txBody>
          <a:bodyPr wrap="none" rtlCol="0">
            <a:spAutoFit/>
          </a:bodyPr>
          <a:lstStyle/>
          <a:p>
            <a:pPr marL="117475" indent="-117475">
              <a:buFont typeface="Arial" pitchFamily="34" charset="0"/>
              <a:buChar char="•"/>
            </a:pPr>
            <a:r>
              <a:rPr lang="en-US" sz="1400" dirty="0" smtClean="0">
                <a:solidFill>
                  <a:srgbClr val="404040"/>
                </a:solidFill>
                <a:latin typeface="Helvetica 55 Roman"/>
                <a:cs typeface="Helvetica 55 Roman"/>
              </a:rPr>
              <a:t>Consolidated visibility into </a:t>
            </a:r>
            <a:br>
              <a:rPr lang="en-US" sz="1400" dirty="0" smtClean="0">
                <a:solidFill>
                  <a:srgbClr val="404040"/>
                </a:solidFill>
                <a:latin typeface="Helvetica 55 Roman"/>
                <a:cs typeface="Helvetica 55 Roman"/>
              </a:rPr>
            </a:br>
            <a:r>
              <a:rPr lang="en-US" sz="1400" dirty="0" smtClean="0">
                <a:solidFill>
                  <a:srgbClr val="404040"/>
                </a:solidFill>
                <a:latin typeface="Helvetica 55 Roman"/>
                <a:cs typeface="Helvetica 55 Roman"/>
              </a:rPr>
              <a:t>illicit or actionable activity</a:t>
            </a:r>
          </a:p>
        </p:txBody>
      </p:sp>
      <p:sp>
        <p:nvSpPr>
          <p:cNvPr id="18" name="TextBox 17"/>
          <p:cNvSpPr txBox="1"/>
          <p:nvPr/>
        </p:nvSpPr>
        <p:spPr>
          <a:xfrm>
            <a:off x="176527" y="2390803"/>
            <a:ext cx="2063385" cy="523220"/>
          </a:xfrm>
          <a:prstGeom prst="rect">
            <a:avLst/>
          </a:prstGeom>
          <a:noFill/>
        </p:spPr>
        <p:txBody>
          <a:bodyPr wrap="none" rtlCol="0">
            <a:spAutoFit/>
          </a:bodyPr>
          <a:lstStyle/>
          <a:p>
            <a:pPr marL="117475" indent="-117475">
              <a:buFont typeface="Arial" pitchFamily="34" charset="0"/>
              <a:buChar char="•"/>
            </a:pPr>
            <a:r>
              <a:rPr lang="en-US" sz="1400" dirty="0" smtClean="0">
                <a:solidFill>
                  <a:srgbClr val="404040"/>
                </a:solidFill>
                <a:latin typeface="Helvetica 55 Roman"/>
                <a:cs typeface="Helvetica 55 Roman"/>
              </a:rPr>
              <a:t>Security &amp; wireless </a:t>
            </a:r>
            <a:br>
              <a:rPr lang="en-US" sz="1400" dirty="0" smtClean="0">
                <a:solidFill>
                  <a:srgbClr val="404040"/>
                </a:solidFill>
                <a:latin typeface="Helvetica 55 Roman"/>
                <a:cs typeface="Helvetica 55 Roman"/>
              </a:rPr>
            </a:br>
            <a:r>
              <a:rPr lang="en-US" sz="1400" dirty="0" smtClean="0">
                <a:solidFill>
                  <a:srgbClr val="404040"/>
                </a:solidFill>
                <a:latin typeface="Helvetica 55 Roman"/>
                <a:cs typeface="Helvetica 55 Roman"/>
              </a:rPr>
              <a:t>vendor interoperability</a:t>
            </a:r>
          </a:p>
        </p:txBody>
      </p:sp>
      <p:pic>
        <p:nvPicPr>
          <p:cNvPr id="23" name="Picture 22" descr="questions.png"/>
          <p:cNvPicPr>
            <a:picLocks noChangeAspect="1"/>
          </p:cNvPicPr>
          <p:nvPr/>
        </p:nvPicPr>
        <p:blipFill>
          <a:blip r:embed="rId9" cstate="print"/>
          <a:stretch>
            <a:fillRect/>
          </a:stretch>
        </p:blipFill>
        <p:spPr>
          <a:xfrm>
            <a:off x="1346871" y="3064613"/>
            <a:ext cx="2335575" cy="2313776"/>
          </a:xfrm>
          <a:prstGeom prst="rect">
            <a:avLst/>
          </a:prstGeom>
          <a:effectLst>
            <a:outerShdw blurRad="50800" dist="38100" dir="2700000" algn="tl" rotWithShape="0">
              <a:prstClr val="black">
                <a:alpha val="40000"/>
              </a:prstClr>
            </a:outerShdw>
          </a:effec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1000"/>
                                  </p:stCondLst>
                                  <p:iterate type="lt">
                                    <p:tmPct val="5000"/>
                                  </p:iterate>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fltVal val="0"/>
                                          </p:val>
                                        </p:tav>
                                        <p:tav tm="100000">
                                          <p:val>
                                            <p:strVal val="#ppt_w"/>
                                          </p:val>
                                        </p:tav>
                                      </p:tavLst>
                                    </p:anim>
                                    <p:anim calcmode="lin" valueType="num">
                                      <p:cBhvr>
                                        <p:cTn id="8" dur="1000" fill="hold"/>
                                        <p:tgtEl>
                                          <p:spTgt spid="23"/>
                                        </p:tgtEl>
                                        <p:attrNameLst>
                                          <p:attrName>ppt_h</p:attrName>
                                        </p:attrNameLst>
                                      </p:cBhvr>
                                      <p:tavLst>
                                        <p:tav tm="0">
                                          <p:val>
                                            <p:fltVal val="0"/>
                                          </p:val>
                                        </p:tav>
                                        <p:tav tm="100000">
                                          <p:val>
                                            <p:strVal val="#ppt_h"/>
                                          </p:val>
                                        </p:tav>
                                      </p:tavLst>
                                    </p:anim>
                                    <p:anim calcmode="lin" valueType="num">
                                      <p:cBhvr>
                                        <p:cTn id="9" dur="1000" fill="hold"/>
                                        <p:tgtEl>
                                          <p:spTgt spid="23"/>
                                        </p:tgtEl>
                                        <p:attrNameLst>
                                          <p:attrName>style.rotation</p:attrName>
                                        </p:attrNameLst>
                                      </p:cBhvr>
                                      <p:tavLst>
                                        <p:tav tm="0">
                                          <p:val>
                                            <p:fltVal val="90"/>
                                          </p:val>
                                        </p:tav>
                                        <p:tav tm="100000">
                                          <p:val>
                                            <p:fltVal val="0"/>
                                          </p:val>
                                        </p:tav>
                                      </p:tavLst>
                                    </p:anim>
                                    <p:animEffect transition="in" filter="fade">
                                      <p:cBhvr>
                                        <p:cTn id="10" dur="10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1000"/>
                                        <p:tgtEl>
                                          <p:spTgt spid="22"/>
                                        </p:tgtEl>
                                      </p:cBhvr>
                                    </p:animEffect>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0-#ppt_w/2"/>
                                          </p:val>
                                        </p:tav>
                                        <p:tav tm="100000">
                                          <p:val>
                                            <p:strVal val="#ppt_x"/>
                                          </p:val>
                                        </p:tav>
                                      </p:tavLst>
                                    </p:anim>
                                    <p:anim calcmode="lin" valueType="num">
                                      <p:cBhvr additive="base">
                                        <p:cTn id="25" dur="500" fill="hold"/>
                                        <p:tgtEl>
                                          <p:spTgt spid="17"/>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fill="hold"/>
                                        <p:tgtEl>
                                          <p:spTgt spid="18"/>
                                        </p:tgtEl>
                                        <p:attrNameLst>
                                          <p:attrName>ppt_x</p:attrName>
                                        </p:attrNameLst>
                                      </p:cBhvr>
                                      <p:tavLst>
                                        <p:tav tm="0">
                                          <p:val>
                                            <p:strVal val="0-#ppt_w/2"/>
                                          </p:val>
                                        </p:tav>
                                        <p:tav tm="100000">
                                          <p:val>
                                            <p:strVal val="#ppt_x"/>
                                          </p:val>
                                        </p:tav>
                                      </p:tavLst>
                                    </p:anim>
                                    <p:anim calcmode="lin" valueType="num">
                                      <p:cBhvr additive="base">
                                        <p:cTn id="30"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1000"/>
                                        <p:tgtEl>
                                          <p:spTgt spid="21"/>
                                        </p:tgtEl>
                                      </p:cBhvr>
                                    </p:animEffect>
                                  </p:childTnLst>
                                </p:cTn>
                              </p:par>
                            </p:childTnLst>
                          </p:cTn>
                        </p:par>
                        <p:par>
                          <p:cTn id="36" fill="hold">
                            <p:stCondLst>
                              <p:cond delay="1000"/>
                            </p:stCondLst>
                            <p:childTnLst>
                              <p:par>
                                <p:cTn id="37" presetID="2" presetClass="entr" presetSubtype="2"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1+#ppt_w/2"/>
                                          </p:val>
                                        </p:tav>
                                        <p:tav tm="100000">
                                          <p:val>
                                            <p:strVal val="#ppt_x"/>
                                          </p:val>
                                        </p:tav>
                                      </p:tavLst>
                                    </p:anim>
                                    <p:anim calcmode="lin" valueType="num">
                                      <p:cBhvr additive="base">
                                        <p:cTn id="40" dur="500" fill="hold"/>
                                        <p:tgtEl>
                                          <p:spTgt spid="8"/>
                                        </p:tgtEl>
                                        <p:attrNameLst>
                                          <p:attrName>ppt_y</p:attrName>
                                        </p:attrNameLst>
                                      </p:cBhvr>
                                      <p:tavLst>
                                        <p:tav tm="0">
                                          <p:val>
                                            <p:strVal val="#ppt_y"/>
                                          </p:val>
                                        </p:tav>
                                        <p:tav tm="100000">
                                          <p:val>
                                            <p:strVal val="#ppt_y"/>
                                          </p:val>
                                        </p:tav>
                                      </p:tavLst>
                                    </p:anim>
                                  </p:childTnLst>
                                </p:cTn>
                              </p:par>
                            </p:childTnLst>
                          </p:cTn>
                        </p:par>
                        <p:par>
                          <p:cTn id="41" fill="hold">
                            <p:stCondLst>
                              <p:cond delay="1500"/>
                            </p:stCondLst>
                            <p:childTnLst>
                              <p:par>
                                <p:cTn id="42" presetID="2" presetClass="entr" presetSubtype="2"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1+#ppt_w/2"/>
                                          </p:val>
                                        </p:tav>
                                        <p:tav tm="100000">
                                          <p:val>
                                            <p:strVal val="#ppt_x"/>
                                          </p:val>
                                        </p:tav>
                                      </p:tavLst>
                                    </p:anim>
                                    <p:anim calcmode="lin" valueType="num">
                                      <p:cBhvr additive="base">
                                        <p:cTn id="45" dur="500" fill="hold"/>
                                        <p:tgtEl>
                                          <p:spTgt spid="13"/>
                                        </p:tgtEl>
                                        <p:attrNameLst>
                                          <p:attrName>ppt_y</p:attrName>
                                        </p:attrNameLst>
                                      </p:cBhvr>
                                      <p:tavLst>
                                        <p:tav tm="0">
                                          <p:val>
                                            <p:strVal val="#ppt_y"/>
                                          </p:val>
                                        </p:tav>
                                        <p:tav tm="100000">
                                          <p:val>
                                            <p:strVal val="#ppt_y"/>
                                          </p:val>
                                        </p:tav>
                                      </p:tavLst>
                                    </p:anim>
                                  </p:childTnLst>
                                </p:cTn>
                              </p:par>
                            </p:childTnLst>
                          </p:cTn>
                        </p:par>
                        <p:par>
                          <p:cTn id="46" fill="hold">
                            <p:stCondLst>
                              <p:cond delay="2000"/>
                            </p:stCondLst>
                            <p:childTnLst>
                              <p:par>
                                <p:cTn id="47" presetID="2" presetClass="entr" presetSubtype="2"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1+#ppt_w/2"/>
                                          </p:val>
                                        </p:tav>
                                        <p:tav tm="100000">
                                          <p:val>
                                            <p:strVal val="#ppt_x"/>
                                          </p:val>
                                        </p:tav>
                                      </p:tavLst>
                                    </p:anim>
                                    <p:anim calcmode="lin" valueType="num">
                                      <p:cBhvr additive="base">
                                        <p:cTn id="50"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1000"/>
                                        <p:tgtEl>
                                          <p:spTgt spid="20"/>
                                        </p:tgtEl>
                                      </p:cBhvr>
                                    </p:animEffect>
                                  </p:childTnLst>
                                </p:cTn>
                              </p:par>
                            </p:childTnLst>
                          </p:cTn>
                        </p:par>
                        <p:par>
                          <p:cTn id="56" fill="hold">
                            <p:stCondLst>
                              <p:cond delay="1000"/>
                            </p:stCondLst>
                            <p:childTnLst>
                              <p:par>
                                <p:cTn id="57" presetID="2" presetClass="entr" presetSubtype="2"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additive="base">
                                        <p:cTn id="59" dur="500" fill="hold"/>
                                        <p:tgtEl>
                                          <p:spTgt spid="9"/>
                                        </p:tgtEl>
                                        <p:attrNameLst>
                                          <p:attrName>ppt_x</p:attrName>
                                        </p:attrNameLst>
                                      </p:cBhvr>
                                      <p:tavLst>
                                        <p:tav tm="0">
                                          <p:val>
                                            <p:strVal val="1+#ppt_w/2"/>
                                          </p:val>
                                        </p:tav>
                                        <p:tav tm="100000">
                                          <p:val>
                                            <p:strVal val="#ppt_x"/>
                                          </p:val>
                                        </p:tav>
                                      </p:tavLst>
                                    </p:anim>
                                    <p:anim calcmode="lin" valueType="num">
                                      <p:cBhvr additive="base">
                                        <p:cTn id="60" dur="500" fill="hold"/>
                                        <p:tgtEl>
                                          <p:spTgt spid="9"/>
                                        </p:tgtEl>
                                        <p:attrNameLst>
                                          <p:attrName>ppt_y</p:attrName>
                                        </p:attrNameLst>
                                      </p:cBhvr>
                                      <p:tavLst>
                                        <p:tav tm="0">
                                          <p:val>
                                            <p:strVal val="#ppt_y"/>
                                          </p:val>
                                        </p:tav>
                                        <p:tav tm="100000">
                                          <p:val>
                                            <p:strVal val="#ppt_y"/>
                                          </p:val>
                                        </p:tav>
                                      </p:tavLst>
                                    </p:anim>
                                  </p:childTnLst>
                                </p:cTn>
                              </p:par>
                            </p:childTnLst>
                          </p:cTn>
                        </p:par>
                        <p:par>
                          <p:cTn id="61" fill="hold">
                            <p:stCondLst>
                              <p:cond delay="1500"/>
                            </p:stCondLst>
                            <p:childTnLst>
                              <p:par>
                                <p:cTn id="62" presetID="2" presetClass="entr" presetSubtype="2"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fill="hold"/>
                                        <p:tgtEl>
                                          <p:spTgt spid="15"/>
                                        </p:tgtEl>
                                        <p:attrNameLst>
                                          <p:attrName>ppt_x</p:attrName>
                                        </p:attrNameLst>
                                      </p:cBhvr>
                                      <p:tavLst>
                                        <p:tav tm="0">
                                          <p:val>
                                            <p:strVal val="1+#ppt_w/2"/>
                                          </p:val>
                                        </p:tav>
                                        <p:tav tm="100000">
                                          <p:val>
                                            <p:strVal val="#ppt_x"/>
                                          </p:val>
                                        </p:tav>
                                      </p:tavLst>
                                    </p:anim>
                                    <p:anim calcmode="lin" valueType="num">
                                      <p:cBhvr additive="base">
                                        <p:cTn id="65" dur="500" fill="hold"/>
                                        <p:tgtEl>
                                          <p:spTgt spid="15"/>
                                        </p:tgtEl>
                                        <p:attrNameLst>
                                          <p:attrName>ppt_y</p:attrName>
                                        </p:attrNameLst>
                                      </p:cBhvr>
                                      <p:tavLst>
                                        <p:tav tm="0">
                                          <p:val>
                                            <p:strVal val="#ppt_y"/>
                                          </p:val>
                                        </p:tav>
                                        <p:tav tm="100000">
                                          <p:val>
                                            <p:strVal val="#ppt_y"/>
                                          </p:val>
                                        </p:tav>
                                      </p:tavLst>
                                    </p:anim>
                                  </p:childTnLst>
                                </p:cTn>
                              </p:par>
                            </p:childTnLst>
                          </p:cTn>
                        </p:par>
                        <p:par>
                          <p:cTn id="66" fill="hold">
                            <p:stCondLst>
                              <p:cond delay="2000"/>
                            </p:stCondLst>
                            <p:childTnLst>
                              <p:par>
                                <p:cTn id="67" presetID="2" presetClass="entr" presetSubtype="2"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1+#ppt_w/2"/>
                                          </p:val>
                                        </p:tav>
                                        <p:tav tm="100000">
                                          <p:val>
                                            <p:strVal val="#ppt_x"/>
                                          </p:val>
                                        </p:tav>
                                      </p:tavLst>
                                    </p:anim>
                                    <p:anim calcmode="lin" valueType="num">
                                      <p:cBhvr additive="base">
                                        <p:cTn id="70"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1" grpId="0" animBg="1"/>
      <p:bldP spid="20" grpId="0" animBg="1"/>
      <p:bldP spid="7" grpId="0"/>
      <p:bldP spid="8" grpId="0"/>
      <p:bldP spid="9" grpId="0"/>
      <p:bldP spid="13" grpId="0"/>
      <p:bldP spid="14" grpId="0"/>
      <p:bldP spid="15" grpId="0"/>
      <p:bldP spid="16" grpId="0"/>
      <p:bldP spid="17"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Picture 121" descr="FortiCloud_Main.png"/>
          <p:cNvPicPr>
            <a:picLocks noChangeAspect="1"/>
          </p:cNvPicPr>
          <p:nvPr/>
        </p:nvPicPr>
        <p:blipFill>
          <a:blip r:embed="rId3" cstate="print"/>
          <a:stretch>
            <a:fillRect/>
          </a:stretch>
        </p:blipFill>
        <p:spPr>
          <a:xfrm>
            <a:off x="6172200" y="1242691"/>
            <a:ext cx="2828925" cy="1884649"/>
          </a:xfrm>
          <a:prstGeom prst="rect">
            <a:avLst/>
          </a:prstGeom>
          <a:ln w="38100">
            <a:solidFill>
              <a:schemeClr val="tx1">
                <a:lumMod val="60000"/>
                <a:lumOff val="40000"/>
              </a:schemeClr>
            </a:solidFill>
          </a:ln>
        </p:spPr>
      </p:pic>
      <p:sp>
        <p:nvSpPr>
          <p:cNvPr id="7" name="Freeform 6"/>
          <p:cNvSpPr/>
          <p:nvPr/>
        </p:nvSpPr>
        <p:spPr bwMode="auto">
          <a:xfrm>
            <a:off x="4622242" y="4211934"/>
            <a:ext cx="4401179" cy="1917562"/>
          </a:xfrm>
          <a:custGeom>
            <a:avLst/>
            <a:gdLst>
              <a:gd name="connsiteX0" fmla="*/ 0 w 2944169"/>
              <a:gd name="connsiteY0" fmla="*/ 0 h 2011343"/>
              <a:gd name="connsiteX1" fmla="*/ 2944169 w 2944169"/>
              <a:gd name="connsiteY1" fmla="*/ 0 h 2011343"/>
              <a:gd name="connsiteX2" fmla="*/ 2944169 w 2944169"/>
              <a:gd name="connsiteY2" fmla="*/ 2011343 h 2011343"/>
              <a:gd name="connsiteX3" fmla="*/ 0 w 2944169"/>
              <a:gd name="connsiteY3" fmla="*/ 2011343 h 2011343"/>
              <a:gd name="connsiteX4" fmla="*/ 0 w 2944169"/>
              <a:gd name="connsiteY4" fmla="*/ 0 h 2011343"/>
              <a:gd name="connsiteX0" fmla="*/ 1547689 w 4491858"/>
              <a:gd name="connsiteY0" fmla="*/ 0 h 2011343"/>
              <a:gd name="connsiteX1" fmla="*/ 4491858 w 4491858"/>
              <a:gd name="connsiteY1" fmla="*/ 0 h 2011343"/>
              <a:gd name="connsiteX2" fmla="*/ 4491858 w 4491858"/>
              <a:gd name="connsiteY2" fmla="*/ 2011343 h 2011343"/>
              <a:gd name="connsiteX3" fmla="*/ 0 w 4491858"/>
              <a:gd name="connsiteY3" fmla="*/ 1991229 h 2011343"/>
              <a:gd name="connsiteX4" fmla="*/ 1547689 w 4491858"/>
              <a:gd name="connsiteY4" fmla="*/ 0 h 2011343"/>
              <a:gd name="connsiteX0" fmla="*/ 1547689 w 4491858"/>
              <a:gd name="connsiteY0" fmla="*/ 0 h 2011343"/>
              <a:gd name="connsiteX1" fmla="*/ 4491858 w 4491858"/>
              <a:gd name="connsiteY1" fmla="*/ 0 h 2011343"/>
              <a:gd name="connsiteX2" fmla="*/ 4491858 w 4491858"/>
              <a:gd name="connsiteY2" fmla="*/ 2011343 h 2011343"/>
              <a:gd name="connsiteX3" fmla="*/ 0 w 4491858"/>
              <a:gd name="connsiteY3" fmla="*/ 1991229 h 2011343"/>
              <a:gd name="connsiteX4" fmla="*/ 1547689 w 4491858"/>
              <a:gd name="connsiteY4" fmla="*/ 0 h 2011343"/>
              <a:gd name="connsiteX0" fmla="*/ 2390665 w 4491858"/>
              <a:gd name="connsiteY0" fmla="*/ 0 h 2011343"/>
              <a:gd name="connsiteX1" fmla="*/ 4491858 w 4491858"/>
              <a:gd name="connsiteY1" fmla="*/ 0 h 2011343"/>
              <a:gd name="connsiteX2" fmla="*/ 4491858 w 4491858"/>
              <a:gd name="connsiteY2" fmla="*/ 2011343 h 2011343"/>
              <a:gd name="connsiteX3" fmla="*/ 0 w 4491858"/>
              <a:gd name="connsiteY3" fmla="*/ 1991229 h 2011343"/>
              <a:gd name="connsiteX4" fmla="*/ 2390665 w 4491858"/>
              <a:gd name="connsiteY4" fmla="*/ 0 h 2011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1858" h="2011343">
                <a:moveTo>
                  <a:pt x="2390665" y="0"/>
                </a:moveTo>
                <a:lnTo>
                  <a:pt x="4491858" y="0"/>
                </a:lnTo>
                <a:lnTo>
                  <a:pt x="4491858" y="2011343"/>
                </a:lnTo>
                <a:lnTo>
                  <a:pt x="0" y="1991229"/>
                </a:lnTo>
                <a:lnTo>
                  <a:pt x="2390665" y="0"/>
                </a:lnTo>
                <a:close/>
              </a:path>
            </a:pathLst>
          </a:custGeom>
          <a:gradFill flip="none" rotWithShape="1">
            <a:gsLst>
              <a:gs pos="0">
                <a:schemeClr val="bg2">
                  <a:lumMod val="50000"/>
                </a:schemeClr>
              </a:gs>
              <a:gs pos="100000">
                <a:srgbClr val="FFFFFF"/>
              </a:gs>
            </a:gsLst>
            <a:lin ang="2700000" scaled="1"/>
            <a:tileRect/>
          </a:gradFill>
          <a:ln w="38100" cap="flat" cmpd="sng" algn="ctr">
            <a:solidFill>
              <a:schemeClr val="tx1">
                <a:lumMod val="60000"/>
                <a:lumOff val="40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8" name="Freeform 7"/>
          <p:cNvSpPr/>
          <p:nvPr/>
        </p:nvSpPr>
        <p:spPr bwMode="auto">
          <a:xfrm flipH="1">
            <a:off x="130628" y="4220308"/>
            <a:ext cx="4260500" cy="1909188"/>
          </a:xfrm>
          <a:custGeom>
            <a:avLst/>
            <a:gdLst>
              <a:gd name="connsiteX0" fmla="*/ 0 w 2944169"/>
              <a:gd name="connsiteY0" fmla="*/ 0 h 2011343"/>
              <a:gd name="connsiteX1" fmla="*/ 2944169 w 2944169"/>
              <a:gd name="connsiteY1" fmla="*/ 0 h 2011343"/>
              <a:gd name="connsiteX2" fmla="*/ 2944169 w 2944169"/>
              <a:gd name="connsiteY2" fmla="*/ 2011343 h 2011343"/>
              <a:gd name="connsiteX3" fmla="*/ 0 w 2944169"/>
              <a:gd name="connsiteY3" fmla="*/ 2011343 h 2011343"/>
              <a:gd name="connsiteX4" fmla="*/ 0 w 2944169"/>
              <a:gd name="connsiteY4" fmla="*/ 0 h 2011343"/>
              <a:gd name="connsiteX0" fmla="*/ 1547689 w 4491858"/>
              <a:gd name="connsiteY0" fmla="*/ 0 h 2011343"/>
              <a:gd name="connsiteX1" fmla="*/ 4491858 w 4491858"/>
              <a:gd name="connsiteY1" fmla="*/ 0 h 2011343"/>
              <a:gd name="connsiteX2" fmla="*/ 4491858 w 4491858"/>
              <a:gd name="connsiteY2" fmla="*/ 2011343 h 2011343"/>
              <a:gd name="connsiteX3" fmla="*/ 0 w 4491858"/>
              <a:gd name="connsiteY3" fmla="*/ 1991229 h 2011343"/>
              <a:gd name="connsiteX4" fmla="*/ 1547689 w 4491858"/>
              <a:gd name="connsiteY4" fmla="*/ 0 h 2011343"/>
              <a:gd name="connsiteX0" fmla="*/ 1547689 w 4491858"/>
              <a:gd name="connsiteY0" fmla="*/ 0 h 2011343"/>
              <a:gd name="connsiteX1" fmla="*/ 4491858 w 4491858"/>
              <a:gd name="connsiteY1" fmla="*/ 0 h 2011343"/>
              <a:gd name="connsiteX2" fmla="*/ 4491858 w 4491858"/>
              <a:gd name="connsiteY2" fmla="*/ 2011343 h 2011343"/>
              <a:gd name="connsiteX3" fmla="*/ 0 w 4491858"/>
              <a:gd name="connsiteY3" fmla="*/ 1991229 h 2011343"/>
              <a:gd name="connsiteX4" fmla="*/ 1547689 w 4491858"/>
              <a:gd name="connsiteY4" fmla="*/ 0 h 2011343"/>
              <a:gd name="connsiteX0" fmla="*/ 2390665 w 4491858"/>
              <a:gd name="connsiteY0" fmla="*/ 0 h 2011343"/>
              <a:gd name="connsiteX1" fmla="*/ 4491858 w 4491858"/>
              <a:gd name="connsiteY1" fmla="*/ 0 h 2011343"/>
              <a:gd name="connsiteX2" fmla="*/ 4491858 w 4491858"/>
              <a:gd name="connsiteY2" fmla="*/ 2011343 h 2011343"/>
              <a:gd name="connsiteX3" fmla="*/ 0 w 4491858"/>
              <a:gd name="connsiteY3" fmla="*/ 1991229 h 2011343"/>
              <a:gd name="connsiteX4" fmla="*/ 2390665 w 4491858"/>
              <a:gd name="connsiteY4" fmla="*/ 0 h 2011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1858" h="2011343">
                <a:moveTo>
                  <a:pt x="2390665" y="0"/>
                </a:moveTo>
                <a:lnTo>
                  <a:pt x="4491858" y="0"/>
                </a:lnTo>
                <a:lnTo>
                  <a:pt x="4491858" y="2011343"/>
                </a:lnTo>
                <a:lnTo>
                  <a:pt x="0" y="1991229"/>
                </a:lnTo>
                <a:lnTo>
                  <a:pt x="2390665" y="0"/>
                </a:lnTo>
                <a:close/>
              </a:path>
            </a:pathLst>
          </a:custGeom>
          <a:gradFill flip="none" rotWithShape="1">
            <a:gsLst>
              <a:gs pos="0">
                <a:schemeClr val="bg2">
                  <a:lumMod val="50000"/>
                </a:schemeClr>
              </a:gs>
              <a:gs pos="100000">
                <a:srgbClr val="FFFFFF"/>
              </a:gs>
            </a:gsLst>
            <a:lin ang="2700000" scaled="1"/>
            <a:tileRect/>
          </a:gradFill>
          <a:ln w="38100" cap="flat" cmpd="sng" algn="ctr">
            <a:solidFill>
              <a:schemeClr val="tx1">
                <a:lumMod val="60000"/>
                <a:lumOff val="40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2" name="Title 1"/>
          <p:cNvSpPr>
            <a:spLocks noGrp="1"/>
          </p:cNvSpPr>
          <p:nvPr>
            <p:ph type="title"/>
          </p:nvPr>
        </p:nvSpPr>
        <p:spPr/>
        <p:txBody>
          <a:bodyPr/>
          <a:lstStyle/>
          <a:p>
            <a:r>
              <a:rPr lang="en-US" dirty="0" smtClean="0"/>
              <a:t>Introducing FortiCloud</a:t>
            </a:r>
            <a:endParaRPr lang="en-US" dirty="0"/>
          </a:p>
        </p:txBody>
      </p:sp>
      <p:sp>
        <p:nvSpPr>
          <p:cNvPr id="5" name="Rectangle 4"/>
          <p:cNvSpPr/>
          <p:nvPr/>
        </p:nvSpPr>
        <p:spPr bwMode="auto">
          <a:xfrm>
            <a:off x="4350939" y="1245993"/>
            <a:ext cx="1668024" cy="904352"/>
          </a:xfrm>
          <a:prstGeom prst="rect">
            <a:avLst/>
          </a:prstGeom>
          <a:gradFill flip="none" rotWithShape="1">
            <a:gsLst>
              <a:gs pos="0">
                <a:schemeClr val="tx1">
                  <a:lumMod val="60000"/>
                  <a:lumOff val="40000"/>
                  <a:alpha val="61000"/>
                </a:schemeClr>
              </a:gs>
              <a:gs pos="100000">
                <a:srgbClr val="FFFFFF"/>
              </a:gs>
            </a:gsLst>
            <a:lin ang="10800000" scaled="1"/>
            <a:tileRect/>
          </a:gra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6" name="Freeform 5"/>
          <p:cNvSpPr/>
          <p:nvPr/>
        </p:nvSpPr>
        <p:spPr bwMode="auto">
          <a:xfrm flipH="1" flipV="1">
            <a:off x="130627" y="1215850"/>
            <a:ext cx="4260501" cy="1899135"/>
          </a:xfrm>
          <a:custGeom>
            <a:avLst/>
            <a:gdLst>
              <a:gd name="connsiteX0" fmla="*/ 0 w 2944169"/>
              <a:gd name="connsiteY0" fmla="*/ 0 h 2011343"/>
              <a:gd name="connsiteX1" fmla="*/ 2944169 w 2944169"/>
              <a:gd name="connsiteY1" fmla="*/ 0 h 2011343"/>
              <a:gd name="connsiteX2" fmla="*/ 2944169 w 2944169"/>
              <a:gd name="connsiteY2" fmla="*/ 2011343 h 2011343"/>
              <a:gd name="connsiteX3" fmla="*/ 0 w 2944169"/>
              <a:gd name="connsiteY3" fmla="*/ 2011343 h 2011343"/>
              <a:gd name="connsiteX4" fmla="*/ 0 w 2944169"/>
              <a:gd name="connsiteY4" fmla="*/ 0 h 2011343"/>
              <a:gd name="connsiteX0" fmla="*/ 1547689 w 4491858"/>
              <a:gd name="connsiteY0" fmla="*/ 0 h 2011343"/>
              <a:gd name="connsiteX1" fmla="*/ 4491858 w 4491858"/>
              <a:gd name="connsiteY1" fmla="*/ 0 h 2011343"/>
              <a:gd name="connsiteX2" fmla="*/ 4491858 w 4491858"/>
              <a:gd name="connsiteY2" fmla="*/ 2011343 h 2011343"/>
              <a:gd name="connsiteX3" fmla="*/ 0 w 4491858"/>
              <a:gd name="connsiteY3" fmla="*/ 1991229 h 2011343"/>
              <a:gd name="connsiteX4" fmla="*/ 1547689 w 4491858"/>
              <a:gd name="connsiteY4" fmla="*/ 0 h 2011343"/>
              <a:gd name="connsiteX0" fmla="*/ 1547689 w 4491858"/>
              <a:gd name="connsiteY0" fmla="*/ 0 h 2011343"/>
              <a:gd name="connsiteX1" fmla="*/ 4491858 w 4491858"/>
              <a:gd name="connsiteY1" fmla="*/ 0 h 2011343"/>
              <a:gd name="connsiteX2" fmla="*/ 4491858 w 4491858"/>
              <a:gd name="connsiteY2" fmla="*/ 2011343 h 2011343"/>
              <a:gd name="connsiteX3" fmla="*/ 0 w 4491858"/>
              <a:gd name="connsiteY3" fmla="*/ 1991229 h 2011343"/>
              <a:gd name="connsiteX4" fmla="*/ 1547689 w 4491858"/>
              <a:gd name="connsiteY4" fmla="*/ 0 h 2011343"/>
              <a:gd name="connsiteX0" fmla="*/ 2390665 w 4491858"/>
              <a:gd name="connsiteY0" fmla="*/ 0 h 2011343"/>
              <a:gd name="connsiteX1" fmla="*/ 4491858 w 4491858"/>
              <a:gd name="connsiteY1" fmla="*/ 0 h 2011343"/>
              <a:gd name="connsiteX2" fmla="*/ 4491858 w 4491858"/>
              <a:gd name="connsiteY2" fmla="*/ 2011343 h 2011343"/>
              <a:gd name="connsiteX3" fmla="*/ 0 w 4491858"/>
              <a:gd name="connsiteY3" fmla="*/ 1991229 h 2011343"/>
              <a:gd name="connsiteX4" fmla="*/ 2390665 w 4491858"/>
              <a:gd name="connsiteY4" fmla="*/ 0 h 2011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1858" h="2011343">
                <a:moveTo>
                  <a:pt x="2390665" y="0"/>
                </a:moveTo>
                <a:lnTo>
                  <a:pt x="4491858" y="0"/>
                </a:lnTo>
                <a:lnTo>
                  <a:pt x="4491858" y="2011343"/>
                </a:lnTo>
                <a:lnTo>
                  <a:pt x="0" y="1991229"/>
                </a:lnTo>
                <a:lnTo>
                  <a:pt x="2390665" y="0"/>
                </a:lnTo>
                <a:close/>
              </a:path>
            </a:pathLst>
          </a:custGeom>
          <a:gradFill flip="none" rotWithShape="1">
            <a:gsLst>
              <a:gs pos="0">
                <a:schemeClr val="bg2">
                  <a:lumMod val="50000"/>
                </a:schemeClr>
              </a:gs>
              <a:gs pos="100000">
                <a:srgbClr val="FFFFFF"/>
              </a:gs>
            </a:gsLst>
            <a:lin ang="2700000" scaled="1"/>
            <a:tileRect/>
          </a:gradFill>
          <a:ln w="38100" cap="flat" cmpd="sng" algn="ctr">
            <a:solidFill>
              <a:schemeClr val="tx1">
                <a:lumMod val="60000"/>
                <a:lumOff val="40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10" name="Oval 9"/>
          <p:cNvSpPr/>
          <p:nvPr/>
        </p:nvSpPr>
        <p:spPr bwMode="auto">
          <a:xfrm>
            <a:off x="3015658" y="2170421"/>
            <a:ext cx="2902819" cy="2903993"/>
          </a:xfrm>
          <a:prstGeom prst="ellipse">
            <a:avLst/>
          </a:prstGeom>
          <a:gradFill>
            <a:gsLst>
              <a:gs pos="26000">
                <a:schemeClr val="bg1">
                  <a:lumMod val="50000"/>
                  <a:alpha val="91000"/>
                </a:schemeClr>
              </a:gs>
              <a:gs pos="60000">
                <a:schemeClr val="bg1"/>
              </a:gs>
            </a:gsLst>
            <a:path path="circle">
              <a:fillToRect l="50000" t="50000" r="50000" b="50000"/>
            </a:path>
          </a:gradFill>
          <a:ln w="127000" cap="flat" cmpd="sng" algn="ctr">
            <a:gradFill flip="none" rotWithShape="1">
              <a:gsLst>
                <a:gs pos="0">
                  <a:schemeClr val="bg1">
                    <a:lumMod val="50000"/>
                  </a:schemeClr>
                </a:gs>
                <a:gs pos="50000">
                  <a:schemeClr val="bg1"/>
                </a:gs>
              </a:gsLst>
              <a:path path="circle">
                <a:fillToRect l="50000" t="50000" r="50000" b="50000"/>
              </a:path>
              <a:tileRect/>
            </a:gra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sp>
        <p:nvSpPr>
          <p:cNvPr id="11" name="Cloud 10"/>
          <p:cNvSpPr/>
          <p:nvPr/>
        </p:nvSpPr>
        <p:spPr bwMode="auto">
          <a:xfrm rot="11178384">
            <a:off x="3657600" y="3079323"/>
            <a:ext cx="1702882" cy="1058133"/>
          </a:xfrm>
          <a:prstGeom prst="cloud">
            <a:avLst/>
          </a:prstGeom>
          <a:gradFill flip="none" rotWithShape="1">
            <a:gsLst>
              <a:gs pos="0">
                <a:srgbClr val="A5ACB0"/>
              </a:gs>
              <a:gs pos="100000">
                <a:srgbClr val="FFFFFF"/>
              </a:gs>
            </a:gsLst>
            <a:lin ang="5400000" scaled="0"/>
            <a:tileRect/>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defPPr>
              <a:defRPr lang="en-US"/>
            </a:defPPr>
            <a:lvl1pPr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effectLst/>
              <a:latin typeface="Arial" charset="0"/>
            </a:endParaRPr>
          </a:p>
        </p:txBody>
      </p:sp>
      <p:sp>
        <p:nvSpPr>
          <p:cNvPr id="13" name="TextBox 12"/>
          <p:cNvSpPr txBox="1"/>
          <p:nvPr/>
        </p:nvSpPr>
        <p:spPr>
          <a:xfrm>
            <a:off x="3983856" y="3739266"/>
            <a:ext cx="1088760" cy="307777"/>
          </a:xfrm>
          <a:prstGeom prst="rect">
            <a:avLst/>
          </a:prstGeom>
          <a:noFill/>
        </p:spPr>
        <p:txBody>
          <a:bodyPr wrap="none" rtlCol="0">
            <a:spAutoFit/>
          </a:bodyPr>
          <a:lstStyle/>
          <a:p>
            <a:r>
              <a:rPr lang="en-US" sz="1400" b="1" dirty="0" smtClean="0">
                <a:solidFill>
                  <a:srgbClr val="404040"/>
                </a:solidFill>
                <a:latin typeface="Helvetica 55 Roman"/>
                <a:cs typeface="Helvetica 55 Roman"/>
              </a:rPr>
              <a:t>FortiCloud</a:t>
            </a:r>
          </a:p>
        </p:txBody>
      </p:sp>
      <p:pic>
        <p:nvPicPr>
          <p:cNvPr id="14" name="Picture 13" descr="11555.WorkStation-1.png"/>
          <p:cNvPicPr>
            <a:picLocks noChangeAspect="1"/>
          </p:cNvPicPr>
          <p:nvPr/>
        </p:nvPicPr>
        <p:blipFill>
          <a:blip r:embed="rId4" cstate="print"/>
          <a:stretch>
            <a:fillRect/>
          </a:stretch>
        </p:blipFill>
        <p:spPr>
          <a:xfrm>
            <a:off x="5162043" y="2510414"/>
            <a:ext cx="539713" cy="698973"/>
          </a:xfrm>
          <a:prstGeom prst="rect">
            <a:avLst/>
          </a:prstGeom>
        </p:spPr>
      </p:pic>
      <p:pic>
        <p:nvPicPr>
          <p:cNvPr id="15" name="Picture 14" descr="manager.png"/>
          <p:cNvPicPr>
            <a:picLocks noChangeAspect="1"/>
          </p:cNvPicPr>
          <p:nvPr/>
        </p:nvPicPr>
        <p:blipFill>
          <a:blip r:embed="rId5" cstate="print"/>
          <a:stretch>
            <a:fillRect/>
          </a:stretch>
        </p:blipFill>
        <p:spPr>
          <a:xfrm>
            <a:off x="5488763" y="2032506"/>
            <a:ext cx="1014884" cy="1014884"/>
          </a:xfrm>
          <a:prstGeom prst="rect">
            <a:avLst/>
          </a:prstGeom>
        </p:spPr>
      </p:pic>
      <p:pic>
        <p:nvPicPr>
          <p:cNvPr id="16" name="Picture 15" descr="HQ_Lt.png"/>
          <p:cNvPicPr>
            <a:picLocks noChangeAspect="1"/>
          </p:cNvPicPr>
          <p:nvPr/>
        </p:nvPicPr>
        <p:blipFill>
          <a:blip r:embed="rId6" cstate="print"/>
          <a:stretch>
            <a:fillRect/>
          </a:stretch>
        </p:blipFill>
        <p:spPr>
          <a:xfrm>
            <a:off x="422031" y="2175286"/>
            <a:ext cx="1050730" cy="1656673"/>
          </a:xfrm>
          <a:prstGeom prst="rect">
            <a:avLst/>
          </a:prstGeom>
          <a:effectLst>
            <a:outerShdw blurRad="50800" dist="38100" dir="2700000" algn="tl" rotWithShape="0">
              <a:prstClr val="black">
                <a:alpha val="40000"/>
              </a:prstClr>
            </a:outerShdw>
          </a:effectLst>
        </p:spPr>
      </p:pic>
      <p:pic>
        <p:nvPicPr>
          <p:cNvPr id="17" name="Picture 16" descr="Sm_Branch_Lt.png"/>
          <p:cNvPicPr>
            <a:picLocks noChangeAspect="1"/>
          </p:cNvPicPr>
          <p:nvPr/>
        </p:nvPicPr>
        <p:blipFill>
          <a:blip r:embed="rId7" cstate="print"/>
          <a:stretch>
            <a:fillRect/>
          </a:stretch>
        </p:blipFill>
        <p:spPr>
          <a:xfrm>
            <a:off x="7567492" y="4025470"/>
            <a:ext cx="1075755" cy="1018803"/>
          </a:xfrm>
          <a:prstGeom prst="rect">
            <a:avLst/>
          </a:prstGeom>
          <a:effectLst>
            <a:outerShdw blurRad="50800" dist="38100" dir="2700000" algn="tl" rotWithShape="0">
              <a:prstClr val="black">
                <a:alpha val="40000"/>
              </a:prstClr>
            </a:outerShdw>
          </a:effectLst>
        </p:spPr>
      </p:pic>
      <p:pic>
        <p:nvPicPr>
          <p:cNvPr id="18" name="Picture 17" descr="Sm_Branch_Lt.png"/>
          <p:cNvPicPr>
            <a:picLocks noChangeAspect="1"/>
          </p:cNvPicPr>
          <p:nvPr/>
        </p:nvPicPr>
        <p:blipFill>
          <a:blip r:embed="rId7" cstate="print"/>
          <a:stretch>
            <a:fillRect/>
          </a:stretch>
        </p:blipFill>
        <p:spPr>
          <a:xfrm>
            <a:off x="488725" y="4042002"/>
            <a:ext cx="1075755" cy="1018803"/>
          </a:xfrm>
          <a:prstGeom prst="rect">
            <a:avLst/>
          </a:prstGeom>
          <a:effectLst>
            <a:outerShdw blurRad="50800" dist="38100" dir="2700000" algn="tl" rotWithShape="0">
              <a:prstClr val="black">
                <a:alpha val="40000"/>
              </a:prstClr>
            </a:outerShdw>
          </a:effectLst>
        </p:spPr>
      </p:pic>
      <p:sp>
        <p:nvSpPr>
          <p:cNvPr id="110" name="TextBox 109"/>
          <p:cNvSpPr txBox="1"/>
          <p:nvPr/>
        </p:nvSpPr>
        <p:spPr>
          <a:xfrm>
            <a:off x="671228" y="5149388"/>
            <a:ext cx="1851789" cy="800219"/>
          </a:xfrm>
          <a:prstGeom prst="rect">
            <a:avLst/>
          </a:prstGeom>
          <a:noFill/>
        </p:spPr>
        <p:txBody>
          <a:bodyPr wrap="none" rtlCol="0">
            <a:spAutoFit/>
          </a:bodyPr>
          <a:lstStyle/>
          <a:p>
            <a:pPr algn="ctr"/>
            <a:r>
              <a:rPr lang="en-US" sz="2800" b="1" dirty="0" smtClean="0">
                <a:solidFill>
                  <a:srgbClr val="545454"/>
                </a:solidFill>
                <a:latin typeface="Helvetica 55 Roman"/>
                <a:cs typeface="Helvetica 55 Roman"/>
              </a:rPr>
              <a:t>New York</a:t>
            </a:r>
            <a:br>
              <a:rPr lang="en-US" sz="2800" b="1" dirty="0" smtClean="0">
                <a:solidFill>
                  <a:srgbClr val="545454"/>
                </a:solidFill>
                <a:latin typeface="Helvetica 55 Roman"/>
                <a:cs typeface="Helvetica 55 Roman"/>
              </a:rPr>
            </a:br>
            <a:r>
              <a:rPr lang="en-US" b="1" dirty="0" smtClean="0">
                <a:solidFill>
                  <a:srgbClr val="545454"/>
                </a:solidFill>
                <a:latin typeface="Helvetica 55 Roman"/>
                <a:cs typeface="Helvetica 55 Roman"/>
              </a:rPr>
              <a:t>(Branch Office)</a:t>
            </a:r>
          </a:p>
        </p:txBody>
      </p:sp>
      <p:sp>
        <p:nvSpPr>
          <p:cNvPr id="111" name="TextBox 110"/>
          <p:cNvSpPr txBox="1"/>
          <p:nvPr/>
        </p:nvSpPr>
        <p:spPr>
          <a:xfrm>
            <a:off x="6505019" y="5161110"/>
            <a:ext cx="1944186" cy="800219"/>
          </a:xfrm>
          <a:prstGeom prst="rect">
            <a:avLst/>
          </a:prstGeom>
          <a:noFill/>
        </p:spPr>
        <p:txBody>
          <a:bodyPr wrap="none" rtlCol="0">
            <a:spAutoFit/>
          </a:bodyPr>
          <a:lstStyle/>
          <a:p>
            <a:pPr algn="ctr"/>
            <a:r>
              <a:rPr lang="en-US" sz="2800" b="1" dirty="0" smtClean="0">
                <a:solidFill>
                  <a:srgbClr val="545454"/>
                </a:solidFill>
                <a:latin typeface="Helvetica 55 Roman"/>
                <a:cs typeface="Helvetica 55 Roman"/>
              </a:rPr>
              <a:t>Las Vegas</a:t>
            </a:r>
            <a:br>
              <a:rPr lang="en-US" sz="2800" b="1" dirty="0" smtClean="0">
                <a:solidFill>
                  <a:srgbClr val="545454"/>
                </a:solidFill>
                <a:latin typeface="Helvetica 55 Roman"/>
                <a:cs typeface="Helvetica 55 Roman"/>
              </a:rPr>
            </a:br>
            <a:r>
              <a:rPr lang="en-US" b="1" dirty="0" smtClean="0">
                <a:solidFill>
                  <a:srgbClr val="545454"/>
                </a:solidFill>
                <a:latin typeface="Helvetica 55 Roman"/>
                <a:cs typeface="Helvetica 55 Roman"/>
              </a:rPr>
              <a:t>(Branch Office)</a:t>
            </a:r>
          </a:p>
        </p:txBody>
      </p:sp>
      <p:sp>
        <p:nvSpPr>
          <p:cNvPr id="112" name="Right Arrow 111"/>
          <p:cNvSpPr/>
          <p:nvPr/>
        </p:nvSpPr>
        <p:spPr bwMode="auto">
          <a:xfrm flipH="1">
            <a:off x="5416807" y="3269598"/>
            <a:ext cx="3479542" cy="483251"/>
          </a:xfrm>
          <a:prstGeom prst="rightArrow">
            <a:avLst/>
          </a:prstGeom>
          <a:gradFill flip="none" rotWithShape="1">
            <a:gsLst>
              <a:gs pos="0">
                <a:schemeClr val="bg2">
                  <a:lumMod val="25000"/>
                </a:schemeClr>
              </a:gs>
              <a:gs pos="50000">
                <a:schemeClr val="bg2">
                  <a:lumMod val="50000"/>
                </a:schemeClr>
              </a:gs>
              <a:gs pos="100000">
                <a:schemeClr val="accent1">
                  <a:tint val="23500"/>
                  <a:satMod val="160000"/>
                </a:schemeClr>
              </a:gs>
            </a:gsLst>
            <a:lin ang="10800000" scaled="1"/>
            <a:tileRect/>
          </a:gradFill>
          <a:ln w="9525" cap="flat" cmpd="sng" algn="ctr">
            <a:solidFill>
              <a:schemeClr val="tx1">
                <a:lumMod val="60000"/>
                <a:lumOff val="40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114" name="Freeform 113"/>
          <p:cNvSpPr/>
          <p:nvPr/>
        </p:nvSpPr>
        <p:spPr bwMode="auto">
          <a:xfrm rot="8198358">
            <a:off x="4847599" y="4097834"/>
            <a:ext cx="1308668" cy="730099"/>
          </a:xfrm>
          <a:custGeom>
            <a:avLst/>
            <a:gdLst>
              <a:gd name="connsiteX0" fmla="*/ 0 w 1909187"/>
              <a:gd name="connsiteY0" fmla="*/ 1065125 h 1065125"/>
              <a:gd name="connsiteX1" fmla="*/ 954594 w 1909187"/>
              <a:gd name="connsiteY1" fmla="*/ 0 h 1065125"/>
              <a:gd name="connsiteX2" fmla="*/ 1909187 w 1909187"/>
              <a:gd name="connsiteY2" fmla="*/ 1065125 h 1065125"/>
              <a:gd name="connsiteX3" fmla="*/ 0 w 1909187"/>
              <a:gd name="connsiteY3" fmla="*/ 1065125 h 1065125"/>
              <a:gd name="connsiteX0" fmla="*/ 0 w 1909187"/>
              <a:gd name="connsiteY0" fmla="*/ 1065125 h 1072665"/>
              <a:gd name="connsiteX1" fmla="*/ 954594 w 1909187"/>
              <a:gd name="connsiteY1" fmla="*/ 0 h 1072665"/>
              <a:gd name="connsiteX2" fmla="*/ 1909187 w 1909187"/>
              <a:gd name="connsiteY2" fmla="*/ 1065125 h 1072665"/>
              <a:gd name="connsiteX3" fmla="*/ 982814 w 1909187"/>
              <a:gd name="connsiteY3" fmla="*/ 1072665 h 1072665"/>
              <a:gd name="connsiteX4" fmla="*/ 0 w 1909187"/>
              <a:gd name="connsiteY4" fmla="*/ 1065125 h 1072665"/>
              <a:gd name="connsiteX0" fmla="*/ 0 w 1909187"/>
              <a:gd name="connsiteY0" fmla="*/ 1065125 h 1065125"/>
              <a:gd name="connsiteX1" fmla="*/ 954594 w 1909187"/>
              <a:gd name="connsiteY1" fmla="*/ 0 h 1065125"/>
              <a:gd name="connsiteX2" fmla="*/ 1909187 w 1909187"/>
              <a:gd name="connsiteY2" fmla="*/ 1065125 h 1065125"/>
              <a:gd name="connsiteX3" fmla="*/ 973219 w 1909187"/>
              <a:gd name="connsiteY3" fmla="*/ 556264 h 1065125"/>
              <a:gd name="connsiteX4" fmla="*/ 0 w 1909187"/>
              <a:gd name="connsiteY4" fmla="*/ 1065125 h 1065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9187" h="1065125">
                <a:moveTo>
                  <a:pt x="0" y="1065125"/>
                </a:moveTo>
                <a:lnTo>
                  <a:pt x="954594" y="0"/>
                </a:lnTo>
                <a:lnTo>
                  <a:pt x="1909187" y="1065125"/>
                </a:lnTo>
                <a:lnTo>
                  <a:pt x="973219" y="556264"/>
                </a:lnTo>
                <a:lnTo>
                  <a:pt x="0" y="1065125"/>
                </a:lnTo>
                <a:close/>
              </a:path>
            </a:pathLst>
          </a:custGeom>
          <a:gradFill flip="none" rotWithShape="1">
            <a:gsLst>
              <a:gs pos="0">
                <a:schemeClr val="bg2">
                  <a:lumMod val="25000"/>
                </a:schemeClr>
              </a:gs>
              <a:gs pos="50000">
                <a:schemeClr val="bg2">
                  <a:lumMod val="50000"/>
                </a:schemeClr>
              </a:gs>
              <a:gs pos="100000">
                <a:schemeClr val="bg1">
                  <a:lumMod val="85000"/>
                </a:schemeClr>
              </a:gs>
            </a:gsLst>
            <a:lin ang="5400000" scaled="0"/>
            <a:tileRect/>
          </a:gradFill>
          <a:ln w="9525" cap="flat" cmpd="sng" algn="ctr">
            <a:solidFill>
              <a:schemeClr val="tx1">
                <a:lumMod val="60000"/>
                <a:lumOff val="40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115" name="Freeform 114"/>
          <p:cNvSpPr/>
          <p:nvPr/>
        </p:nvSpPr>
        <p:spPr bwMode="auto">
          <a:xfrm rot="13247387">
            <a:off x="2816712" y="4156941"/>
            <a:ext cx="1308668" cy="730099"/>
          </a:xfrm>
          <a:custGeom>
            <a:avLst/>
            <a:gdLst>
              <a:gd name="connsiteX0" fmla="*/ 0 w 1909187"/>
              <a:gd name="connsiteY0" fmla="*/ 1065125 h 1065125"/>
              <a:gd name="connsiteX1" fmla="*/ 954594 w 1909187"/>
              <a:gd name="connsiteY1" fmla="*/ 0 h 1065125"/>
              <a:gd name="connsiteX2" fmla="*/ 1909187 w 1909187"/>
              <a:gd name="connsiteY2" fmla="*/ 1065125 h 1065125"/>
              <a:gd name="connsiteX3" fmla="*/ 0 w 1909187"/>
              <a:gd name="connsiteY3" fmla="*/ 1065125 h 1065125"/>
              <a:gd name="connsiteX0" fmla="*/ 0 w 1909187"/>
              <a:gd name="connsiteY0" fmla="*/ 1065125 h 1072665"/>
              <a:gd name="connsiteX1" fmla="*/ 954594 w 1909187"/>
              <a:gd name="connsiteY1" fmla="*/ 0 h 1072665"/>
              <a:gd name="connsiteX2" fmla="*/ 1909187 w 1909187"/>
              <a:gd name="connsiteY2" fmla="*/ 1065125 h 1072665"/>
              <a:gd name="connsiteX3" fmla="*/ 982814 w 1909187"/>
              <a:gd name="connsiteY3" fmla="*/ 1072665 h 1072665"/>
              <a:gd name="connsiteX4" fmla="*/ 0 w 1909187"/>
              <a:gd name="connsiteY4" fmla="*/ 1065125 h 1072665"/>
              <a:gd name="connsiteX0" fmla="*/ 0 w 1909187"/>
              <a:gd name="connsiteY0" fmla="*/ 1065125 h 1065125"/>
              <a:gd name="connsiteX1" fmla="*/ 954594 w 1909187"/>
              <a:gd name="connsiteY1" fmla="*/ 0 h 1065125"/>
              <a:gd name="connsiteX2" fmla="*/ 1909187 w 1909187"/>
              <a:gd name="connsiteY2" fmla="*/ 1065125 h 1065125"/>
              <a:gd name="connsiteX3" fmla="*/ 973219 w 1909187"/>
              <a:gd name="connsiteY3" fmla="*/ 556264 h 1065125"/>
              <a:gd name="connsiteX4" fmla="*/ 0 w 1909187"/>
              <a:gd name="connsiteY4" fmla="*/ 1065125 h 1065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9187" h="1065125">
                <a:moveTo>
                  <a:pt x="0" y="1065125"/>
                </a:moveTo>
                <a:lnTo>
                  <a:pt x="954594" y="0"/>
                </a:lnTo>
                <a:lnTo>
                  <a:pt x="1909187" y="1065125"/>
                </a:lnTo>
                <a:lnTo>
                  <a:pt x="973219" y="556264"/>
                </a:lnTo>
                <a:lnTo>
                  <a:pt x="0" y="1065125"/>
                </a:lnTo>
                <a:close/>
              </a:path>
            </a:pathLst>
          </a:custGeom>
          <a:gradFill flip="none" rotWithShape="1">
            <a:gsLst>
              <a:gs pos="0">
                <a:schemeClr val="bg2">
                  <a:lumMod val="25000"/>
                </a:schemeClr>
              </a:gs>
              <a:gs pos="50000">
                <a:schemeClr val="bg2">
                  <a:lumMod val="50000"/>
                </a:schemeClr>
              </a:gs>
              <a:gs pos="100000">
                <a:schemeClr val="bg1">
                  <a:lumMod val="85000"/>
                </a:schemeClr>
              </a:gs>
            </a:gsLst>
            <a:lin ang="5400000" scaled="0"/>
            <a:tileRect/>
          </a:gradFill>
          <a:ln w="9525" cap="flat" cmpd="sng" algn="ctr">
            <a:solidFill>
              <a:schemeClr val="tx1">
                <a:lumMod val="60000"/>
                <a:lumOff val="40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116" name="Freeform 115"/>
          <p:cNvSpPr/>
          <p:nvPr/>
        </p:nvSpPr>
        <p:spPr bwMode="auto">
          <a:xfrm rot="19057136">
            <a:off x="2788243" y="2420255"/>
            <a:ext cx="1308668" cy="730099"/>
          </a:xfrm>
          <a:custGeom>
            <a:avLst/>
            <a:gdLst>
              <a:gd name="connsiteX0" fmla="*/ 0 w 1909187"/>
              <a:gd name="connsiteY0" fmla="*/ 1065125 h 1065125"/>
              <a:gd name="connsiteX1" fmla="*/ 954594 w 1909187"/>
              <a:gd name="connsiteY1" fmla="*/ 0 h 1065125"/>
              <a:gd name="connsiteX2" fmla="*/ 1909187 w 1909187"/>
              <a:gd name="connsiteY2" fmla="*/ 1065125 h 1065125"/>
              <a:gd name="connsiteX3" fmla="*/ 0 w 1909187"/>
              <a:gd name="connsiteY3" fmla="*/ 1065125 h 1065125"/>
              <a:gd name="connsiteX0" fmla="*/ 0 w 1909187"/>
              <a:gd name="connsiteY0" fmla="*/ 1065125 h 1072665"/>
              <a:gd name="connsiteX1" fmla="*/ 954594 w 1909187"/>
              <a:gd name="connsiteY1" fmla="*/ 0 h 1072665"/>
              <a:gd name="connsiteX2" fmla="*/ 1909187 w 1909187"/>
              <a:gd name="connsiteY2" fmla="*/ 1065125 h 1072665"/>
              <a:gd name="connsiteX3" fmla="*/ 982814 w 1909187"/>
              <a:gd name="connsiteY3" fmla="*/ 1072665 h 1072665"/>
              <a:gd name="connsiteX4" fmla="*/ 0 w 1909187"/>
              <a:gd name="connsiteY4" fmla="*/ 1065125 h 1072665"/>
              <a:gd name="connsiteX0" fmla="*/ 0 w 1909187"/>
              <a:gd name="connsiteY0" fmla="*/ 1065125 h 1065125"/>
              <a:gd name="connsiteX1" fmla="*/ 954594 w 1909187"/>
              <a:gd name="connsiteY1" fmla="*/ 0 h 1065125"/>
              <a:gd name="connsiteX2" fmla="*/ 1909187 w 1909187"/>
              <a:gd name="connsiteY2" fmla="*/ 1065125 h 1065125"/>
              <a:gd name="connsiteX3" fmla="*/ 973219 w 1909187"/>
              <a:gd name="connsiteY3" fmla="*/ 556264 h 1065125"/>
              <a:gd name="connsiteX4" fmla="*/ 0 w 1909187"/>
              <a:gd name="connsiteY4" fmla="*/ 1065125 h 1065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9187" h="1065125">
                <a:moveTo>
                  <a:pt x="0" y="1065125"/>
                </a:moveTo>
                <a:lnTo>
                  <a:pt x="954594" y="0"/>
                </a:lnTo>
                <a:lnTo>
                  <a:pt x="1909187" y="1065125"/>
                </a:lnTo>
                <a:lnTo>
                  <a:pt x="973219" y="556264"/>
                </a:lnTo>
                <a:lnTo>
                  <a:pt x="0" y="1065125"/>
                </a:lnTo>
                <a:close/>
              </a:path>
            </a:pathLst>
          </a:custGeom>
          <a:gradFill flip="none" rotWithShape="1">
            <a:gsLst>
              <a:gs pos="0">
                <a:schemeClr val="bg2">
                  <a:lumMod val="25000"/>
                </a:schemeClr>
              </a:gs>
              <a:gs pos="50000">
                <a:schemeClr val="bg2">
                  <a:lumMod val="50000"/>
                </a:schemeClr>
              </a:gs>
              <a:gs pos="100000">
                <a:schemeClr val="bg1">
                  <a:lumMod val="85000"/>
                </a:schemeClr>
              </a:gs>
            </a:gsLst>
            <a:lin ang="5400000" scaled="0"/>
            <a:tileRect/>
          </a:gradFill>
          <a:ln w="9525" cap="flat" cmpd="sng" algn="ctr">
            <a:solidFill>
              <a:schemeClr val="tx1">
                <a:lumMod val="60000"/>
                <a:lumOff val="40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117" name="TextBox 116"/>
          <p:cNvSpPr txBox="1"/>
          <p:nvPr/>
        </p:nvSpPr>
        <p:spPr>
          <a:xfrm>
            <a:off x="4129759" y="1269053"/>
            <a:ext cx="1939954" cy="808170"/>
          </a:xfrm>
          <a:prstGeom prst="rect">
            <a:avLst/>
          </a:prstGeom>
          <a:noFill/>
        </p:spPr>
        <p:txBody>
          <a:bodyPr wrap="none" rtlCol="0">
            <a:spAutoFit/>
          </a:bodyPr>
          <a:lstStyle/>
          <a:p>
            <a:pPr algn="r">
              <a:lnSpc>
                <a:spcPct val="150000"/>
              </a:lnSpc>
            </a:pPr>
            <a:r>
              <a:rPr lang="en-US" sz="800" b="1" spc="200" dirty="0" smtClean="0">
                <a:solidFill>
                  <a:srgbClr val="404040"/>
                </a:solidFill>
                <a:latin typeface="Helvetica 55 Roman"/>
                <a:cs typeface="Helvetica 55 Roman"/>
              </a:rPr>
              <a:t>security policies</a:t>
            </a:r>
          </a:p>
          <a:p>
            <a:pPr algn="r">
              <a:lnSpc>
                <a:spcPct val="150000"/>
              </a:lnSpc>
            </a:pPr>
            <a:r>
              <a:rPr lang="en-US" sz="800" b="1" spc="200" dirty="0" smtClean="0">
                <a:solidFill>
                  <a:srgbClr val="404040"/>
                </a:solidFill>
                <a:latin typeface="Helvetica 55 Roman"/>
                <a:cs typeface="Helvetica 55 Roman"/>
              </a:rPr>
              <a:t>firmware updates</a:t>
            </a:r>
          </a:p>
          <a:p>
            <a:pPr algn="r">
              <a:lnSpc>
                <a:spcPct val="150000"/>
              </a:lnSpc>
            </a:pPr>
            <a:r>
              <a:rPr lang="en-US" sz="800" b="1" spc="200" dirty="0" smtClean="0">
                <a:solidFill>
                  <a:srgbClr val="404040"/>
                </a:solidFill>
                <a:latin typeface="Helvetica 55 Roman"/>
                <a:cs typeface="Helvetica 55 Roman"/>
              </a:rPr>
              <a:t>wireless settings</a:t>
            </a:r>
            <a:br>
              <a:rPr lang="en-US" sz="800" b="1" spc="200" dirty="0" smtClean="0">
                <a:solidFill>
                  <a:srgbClr val="404040"/>
                </a:solidFill>
                <a:latin typeface="Helvetica 55 Roman"/>
                <a:cs typeface="Helvetica 55 Roman"/>
              </a:rPr>
            </a:br>
            <a:r>
              <a:rPr lang="en-US" sz="800" b="1" spc="200" dirty="0" smtClean="0">
                <a:solidFill>
                  <a:srgbClr val="404040"/>
                </a:solidFill>
                <a:latin typeface="Helvetica 55 Roman"/>
                <a:cs typeface="Helvetica 55 Roman"/>
              </a:rPr>
              <a:t>zero touch provisioning</a:t>
            </a:r>
          </a:p>
        </p:txBody>
      </p:sp>
      <p:sp>
        <p:nvSpPr>
          <p:cNvPr id="118" name="TextBox 117"/>
          <p:cNvSpPr txBox="1"/>
          <p:nvPr/>
        </p:nvSpPr>
        <p:spPr>
          <a:xfrm>
            <a:off x="735972" y="1372883"/>
            <a:ext cx="1826141" cy="800219"/>
          </a:xfrm>
          <a:prstGeom prst="rect">
            <a:avLst/>
          </a:prstGeom>
          <a:noFill/>
        </p:spPr>
        <p:txBody>
          <a:bodyPr wrap="none" rtlCol="0">
            <a:spAutoFit/>
          </a:bodyPr>
          <a:lstStyle/>
          <a:p>
            <a:pPr algn="ctr"/>
            <a:r>
              <a:rPr lang="en-US" sz="2800" b="1" dirty="0" smtClean="0">
                <a:solidFill>
                  <a:srgbClr val="545454"/>
                </a:solidFill>
                <a:latin typeface="Helvetica 55 Roman"/>
                <a:cs typeface="Helvetica 55 Roman"/>
              </a:rPr>
              <a:t>San Jose</a:t>
            </a:r>
            <a:br>
              <a:rPr lang="en-US" sz="2800" b="1" dirty="0" smtClean="0">
                <a:solidFill>
                  <a:srgbClr val="545454"/>
                </a:solidFill>
                <a:latin typeface="Helvetica 55 Roman"/>
                <a:cs typeface="Helvetica 55 Roman"/>
              </a:rPr>
            </a:br>
            <a:r>
              <a:rPr lang="en-US" b="1" dirty="0" smtClean="0">
                <a:solidFill>
                  <a:srgbClr val="545454"/>
                </a:solidFill>
                <a:latin typeface="Helvetica 55 Roman"/>
                <a:cs typeface="Helvetica 55 Roman"/>
              </a:rPr>
              <a:t>(Headquarters)</a:t>
            </a:r>
          </a:p>
        </p:txBody>
      </p:sp>
      <p:sp>
        <p:nvSpPr>
          <p:cNvPr id="119" name="TextBox 118"/>
          <p:cNvSpPr txBox="1"/>
          <p:nvPr/>
        </p:nvSpPr>
        <p:spPr>
          <a:xfrm>
            <a:off x="6052925" y="3099737"/>
            <a:ext cx="3060453" cy="304763"/>
          </a:xfrm>
          <a:prstGeom prst="rect">
            <a:avLst/>
          </a:prstGeom>
          <a:noFill/>
        </p:spPr>
        <p:txBody>
          <a:bodyPr wrap="none" rtlCol="0">
            <a:spAutoFit/>
          </a:bodyPr>
          <a:lstStyle/>
          <a:p>
            <a:pPr algn="r">
              <a:lnSpc>
                <a:spcPct val="150000"/>
              </a:lnSpc>
            </a:pPr>
            <a:r>
              <a:rPr lang="en-US" sz="1050" b="1" spc="200" dirty="0" smtClean="0">
                <a:solidFill>
                  <a:srgbClr val="404040"/>
                </a:solidFill>
                <a:latin typeface="Helvetica 55 Roman"/>
                <a:cs typeface="Helvetica 55 Roman"/>
              </a:rPr>
              <a:t>Hosted  FortiCloud  Management</a:t>
            </a:r>
          </a:p>
        </p:txBody>
      </p:sp>
      <p:sp>
        <p:nvSpPr>
          <p:cNvPr id="21" name="Oval 20"/>
          <p:cNvSpPr/>
          <p:nvPr/>
        </p:nvSpPr>
        <p:spPr bwMode="auto">
          <a:xfrm>
            <a:off x="2909004" y="1055076"/>
            <a:ext cx="1561703" cy="1283375"/>
          </a:xfrm>
          <a:prstGeom prst="ellipse">
            <a:avLst/>
          </a:prstGeom>
          <a:gradFill flip="none" rotWithShape="1">
            <a:gsLst>
              <a:gs pos="13000">
                <a:schemeClr val="tx2">
                  <a:lumMod val="50000"/>
                  <a:lumOff val="50000"/>
                </a:schemeClr>
              </a:gs>
              <a:gs pos="49000">
                <a:schemeClr val="bg1">
                  <a:alpha val="0"/>
                </a:schemeClr>
              </a:gs>
            </a:gsLst>
            <a:path path="circle">
              <a:fillToRect l="50000" t="50000" r="50000" b="50000"/>
            </a:path>
            <a:tileRect/>
          </a:gradFill>
          <a:ln w="127000" cap="flat" cmpd="sng" algn="ctr">
            <a:noFill/>
            <a:prstDash val="solid"/>
            <a:round/>
            <a:headEnd type="none" w="med" len="med"/>
            <a:tailEnd type="none" w="med" len="med"/>
          </a:ln>
          <a:effectLst>
            <a:outerShdw blurRad="50800" dist="38100" dir="2700000" algn="tl" rotWithShape="0">
              <a:schemeClr val="bg2">
                <a:alpha val="40000"/>
              </a:schemeClr>
            </a:outerShdw>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pic>
        <p:nvPicPr>
          <p:cNvPr id="124" name="Picture 123"/>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3439003" y="1403711"/>
            <a:ext cx="468307" cy="469475"/>
          </a:xfrm>
          <a:prstGeom prst="rect">
            <a:avLst/>
          </a:prstGeom>
        </p:spPr>
      </p:pic>
      <p:pic>
        <p:nvPicPr>
          <p:cNvPr id="128" name="Picture 127" descr="FortiGate_1u.png"/>
          <p:cNvPicPr>
            <a:picLocks noChangeAspect="1"/>
          </p:cNvPicPr>
          <p:nvPr/>
        </p:nvPicPr>
        <p:blipFill>
          <a:blip r:embed="rId9" cstate="print">
            <a:extLst>
              <a:ext uri="{28A0092B-C50C-407E-A947-70E740481C1C}">
                <a14:useLocalDpi xmlns="" xmlns:a14="http://schemas.microsoft.com/office/drawing/2010/main" val="0"/>
              </a:ext>
            </a:extLst>
          </a:blip>
          <a:stretch>
            <a:fillRect/>
          </a:stretch>
        </p:blipFill>
        <p:spPr>
          <a:xfrm>
            <a:off x="1753341" y="3996173"/>
            <a:ext cx="625875" cy="436027"/>
          </a:xfrm>
          <a:prstGeom prst="rect">
            <a:avLst/>
          </a:prstGeom>
        </p:spPr>
      </p:pic>
      <p:pic>
        <p:nvPicPr>
          <p:cNvPr id="129" name="Picture 128"/>
          <p:cNvPicPr>
            <a:picLocks noChangeAspect="1"/>
          </p:cNvPicPr>
          <p:nvPr/>
        </p:nvPicPr>
        <p:blipFill>
          <a:blip r:embed="rId10" cstate="print">
            <a:extLst>
              <a:ext uri="{28A0092B-C50C-407E-A947-70E740481C1C}">
                <a14:useLocalDpi xmlns="" xmlns:a14="http://schemas.microsoft.com/office/drawing/2010/main" val="0"/>
              </a:ext>
            </a:extLst>
          </a:blip>
          <a:stretch>
            <a:fillRect/>
          </a:stretch>
        </p:blipFill>
        <p:spPr>
          <a:xfrm>
            <a:off x="1744628" y="2985417"/>
            <a:ext cx="647551" cy="469475"/>
          </a:xfrm>
          <a:prstGeom prst="rect">
            <a:avLst/>
          </a:prstGeom>
        </p:spPr>
      </p:pic>
      <p:pic>
        <p:nvPicPr>
          <p:cNvPr id="127" name="Picture 126"/>
          <p:cNvPicPr>
            <a:picLocks noChangeAspect="1"/>
          </p:cNvPicPr>
          <p:nvPr/>
        </p:nvPicPr>
        <p:blipFill>
          <a:blip r:embed="rId10" cstate="print">
            <a:extLst>
              <a:ext uri="{28A0092B-C50C-407E-A947-70E740481C1C}">
                <a14:useLocalDpi xmlns="" xmlns:a14="http://schemas.microsoft.com/office/drawing/2010/main" val="0"/>
              </a:ext>
            </a:extLst>
          </a:blip>
          <a:stretch>
            <a:fillRect/>
          </a:stretch>
        </p:blipFill>
        <p:spPr>
          <a:xfrm>
            <a:off x="1743148" y="2797508"/>
            <a:ext cx="647551" cy="469475"/>
          </a:xfrm>
          <a:prstGeom prst="rect">
            <a:avLst/>
          </a:prstGeom>
        </p:spPr>
      </p:pic>
      <p:sp>
        <p:nvSpPr>
          <p:cNvPr id="150" name="Oval 149"/>
          <p:cNvSpPr/>
          <p:nvPr/>
        </p:nvSpPr>
        <p:spPr bwMode="auto">
          <a:xfrm>
            <a:off x="2377825" y="1500434"/>
            <a:ext cx="1561703" cy="1283375"/>
          </a:xfrm>
          <a:prstGeom prst="ellipse">
            <a:avLst/>
          </a:prstGeom>
          <a:gradFill flip="none" rotWithShape="1">
            <a:gsLst>
              <a:gs pos="13000">
                <a:schemeClr val="tx2">
                  <a:lumMod val="50000"/>
                  <a:lumOff val="50000"/>
                </a:schemeClr>
              </a:gs>
              <a:gs pos="49000">
                <a:schemeClr val="bg1">
                  <a:alpha val="0"/>
                </a:schemeClr>
              </a:gs>
            </a:gsLst>
            <a:path path="circle">
              <a:fillToRect l="50000" t="50000" r="50000" b="50000"/>
            </a:path>
            <a:tileRect/>
          </a:gradFill>
          <a:ln w="127000" cap="flat" cmpd="sng" algn="ctr">
            <a:noFill/>
            <a:prstDash val="solid"/>
            <a:round/>
            <a:headEnd type="none" w="med" len="med"/>
            <a:tailEnd type="none" w="med" len="med"/>
          </a:ln>
          <a:effectLst>
            <a:outerShdw blurRad="50800" dist="38100" dir="2700000" algn="tl" rotWithShape="0">
              <a:schemeClr val="bg2">
                <a:alpha val="40000"/>
              </a:schemeClr>
            </a:outerShdw>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pic>
        <p:nvPicPr>
          <p:cNvPr id="130" name="Picture 129" descr="FortiGate_1u.png"/>
          <p:cNvPicPr>
            <a:picLocks noChangeAspect="1"/>
          </p:cNvPicPr>
          <p:nvPr/>
        </p:nvPicPr>
        <p:blipFill>
          <a:blip r:embed="rId9" cstate="print">
            <a:extLst>
              <a:ext uri="{28A0092B-C50C-407E-A947-70E740481C1C}">
                <a14:useLocalDpi xmlns="" xmlns:a14="http://schemas.microsoft.com/office/drawing/2010/main" val="0"/>
              </a:ext>
            </a:extLst>
          </a:blip>
          <a:stretch>
            <a:fillRect/>
          </a:stretch>
        </p:blipFill>
        <p:spPr>
          <a:xfrm>
            <a:off x="6664353" y="3997652"/>
            <a:ext cx="625875" cy="436027"/>
          </a:xfrm>
          <a:prstGeom prst="rect">
            <a:avLst/>
          </a:prstGeom>
        </p:spPr>
      </p:pic>
      <p:sp>
        <p:nvSpPr>
          <p:cNvPr id="160" name="Oval 159"/>
          <p:cNvSpPr/>
          <p:nvPr/>
        </p:nvSpPr>
        <p:spPr bwMode="auto">
          <a:xfrm>
            <a:off x="1845159" y="1935444"/>
            <a:ext cx="1561703" cy="1283375"/>
          </a:xfrm>
          <a:prstGeom prst="ellipse">
            <a:avLst/>
          </a:prstGeom>
          <a:gradFill flip="none" rotWithShape="1">
            <a:gsLst>
              <a:gs pos="13000">
                <a:schemeClr val="tx2">
                  <a:lumMod val="50000"/>
                  <a:lumOff val="50000"/>
                </a:schemeClr>
              </a:gs>
              <a:gs pos="49000">
                <a:schemeClr val="bg1">
                  <a:alpha val="0"/>
                </a:schemeClr>
              </a:gs>
            </a:gsLst>
            <a:path path="circle">
              <a:fillToRect l="50000" t="50000" r="50000" b="50000"/>
            </a:path>
            <a:tileRect/>
          </a:gradFill>
          <a:ln w="127000" cap="flat" cmpd="sng" algn="ctr">
            <a:noFill/>
            <a:prstDash val="solid"/>
            <a:round/>
            <a:headEnd type="none" w="med" len="med"/>
            <a:tailEnd type="none" w="med" len="med"/>
          </a:ln>
          <a:effectLst>
            <a:outerShdw blurRad="50800" dist="38100" dir="2700000" algn="tl" rotWithShape="0">
              <a:schemeClr val="bg2">
                <a:alpha val="40000"/>
              </a:schemeClr>
            </a:outerShdw>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pic>
        <p:nvPicPr>
          <p:cNvPr id="154" name="Picture 153"/>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2907824" y="1849069"/>
            <a:ext cx="468307" cy="469475"/>
          </a:xfrm>
          <a:prstGeom prst="rect">
            <a:avLst/>
          </a:prstGeom>
        </p:spPr>
      </p:pic>
      <p:sp>
        <p:nvSpPr>
          <p:cNvPr id="170" name="Oval 169"/>
          <p:cNvSpPr/>
          <p:nvPr/>
        </p:nvSpPr>
        <p:spPr bwMode="auto">
          <a:xfrm>
            <a:off x="5635928" y="4048330"/>
            <a:ext cx="1561703" cy="1283375"/>
          </a:xfrm>
          <a:prstGeom prst="ellipse">
            <a:avLst/>
          </a:prstGeom>
          <a:gradFill flip="none" rotWithShape="1">
            <a:gsLst>
              <a:gs pos="13000">
                <a:schemeClr val="tx2">
                  <a:lumMod val="50000"/>
                  <a:lumOff val="50000"/>
                </a:schemeClr>
              </a:gs>
              <a:gs pos="49000">
                <a:schemeClr val="bg1">
                  <a:alpha val="0"/>
                </a:schemeClr>
              </a:gs>
            </a:gsLst>
            <a:path path="circle">
              <a:fillToRect l="50000" t="50000" r="50000" b="50000"/>
            </a:path>
            <a:tileRect/>
          </a:gradFill>
          <a:ln w="127000" cap="flat" cmpd="sng" algn="ctr">
            <a:noFill/>
            <a:prstDash val="solid"/>
            <a:round/>
            <a:headEnd type="none" w="med" len="med"/>
            <a:tailEnd type="none" w="med" len="med"/>
          </a:ln>
          <a:effectLst>
            <a:outerShdw blurRad="50800" dist="38100" dir="2700000" algn="tl" rotWithShape="0">
              <a:schemeClr val="bg2">
                <a:alpha val="40000"/>
              </a:schemeClr>
            </a:outerShdw>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pic>
        <p:nvPicPr>
          <p:cNvPr id="164" name="Picture 163"/>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2375158" y="2284079"/>
            <a:ext cx="468307" cy="469475"/>
          </a:xfrm>
          <a:prstGeom prst="rect">
            <a:avLst/>
          </a:prstGeom>
        </p:spPr>
      </p:pic>
      <p:sp>
        <p:nvSpPr>
          <p:cNvPr id="180" name="Oval 179"/>
          <p:cNvSpPr/>
          <p:nvPr/>
        </p:nvSpPr>
        <p:spPr bwMode="auto">
          <a:xfrm>
            <a:off x="5104749" y="4493688"/>
            <a:ext cx="1561703" cy="1283375"/>
          </a:xfrm>
          <a:prstGeom prst="ellipse">
            <a:avLst/>
          </a:prstGeom>
          <a:gradFill flip="none" rotWithShape="1">
            <a:gsLst>
              <a:gs pos="13000">
                <a:schemeClr val="tx2">
                  <a:lumMod val="50000"/>
                  <a:lumOff val="50000"/>
                </a:schemeClr>
              </a:gs>
              <a:gs pos="49000">
                <a:schemeClr val="bg1">
                  <a:alpha val="0"/>
                </a:schemeClr>
              </a:gs>
            </a:gsLst>
            <a:path path="circle">
              <a:fillToRect l="50000" t="50000" r="50000" b="50000"/>
            </a:path>
            <a:tileRect/>
          </a:gradFill>
          <a:ln w="127000" cap="flat" cmpd="sng" algn="ctr">
            <a:noFill/>
            <a:prstDash val="solid"/>
            <a:round/>
            <a:headEnd type="none" w="med" len="med"/>
            <a:tailEnd type="none" w="med" len="med"/>
          </a:ln>
          <a:effectLst>
            <a:outerShdw blurRad="50800" dist="38100" dir="2700000" algn="tl" rotWithShape="0">
              <a:schemeClr val="bg2">
                <a:alpha val="40000"/>
              </a:schemeClr>
            </a:outerShdw>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pic>
        <p:nvPicPr>
          <p:cNvPr id="174" name="Picture 173"/>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6165927" y="4396965"/>
            <a:ext cx="468307" cy="469475"/>
          </a:xfrm>
          <a:prstGeom prst="rect">
            <a:avLst/>
          </a:prstGeom>
        </p:spPr>
      </p:pic>
      <p:sp>
        <p:nvSpPr>
          <p:cNvPr id="190" name="Oval 189"/>
          <p:cNvSpPr/>
          <p:nvPr/>
        </p:nvSpPr>
        <p:spPr bwMode="auto">
          <a:xfrm>
            <a:off x="4572083" y="4928698"/>
            <a:ext cx="1561703" cy="1283375"/>
          </a:xfrm>
          <a:prstGeom prst="ellipse">
            <a:avLst/>
          </a:prstGeom>
          <a:gradFill flip="none" rotWithShape="1">
            <a:gsLst>
              <a:gs pos="13000">
                <a:schemeClr val="tx2">
                  <a:lumMod val="50000"/>
                  <a:lumOff val="50000"/>
                </a:schemeClr>
              </a:gs>
              <a:gs pos="49000">
                <a:schemeClr val="bg1">
                  <a:alpha val="0"/>
                </a:schemeClr>
              </a:gs>
            </a:gsLst>
            <a:path path="circle">
              <a:fillToRect l="50000" t="50000" r="50000" b="50000"/>
            </a:path>
            <a:tileRect/>
          </a:gradFill>
          <a:ln w="127000" cap="flat" cmpd="sng" algn="ctr">
            <a:noFill/>
            <a:prstDash val="solid"/>
            <a:round/>
            <a:headEnd type="none" w="med" len="med"/>
            <a:tailEnd type="none" w="med" len="med"/>
          </a:ln>
          <a:effectLst>
            <a:outerShdw blurRad="50800" dist="38100" dir="2700000" algn="tl" rotWithShape="0">
              <a:schemeClr val="bg2">
                <a:alpha val="40000"/>
              </a:schemeClr>
            </a:outerShdw>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pic>
        <p:nvPicPr>
          <p:cNvPr id="184" name="Picture 183"/>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5634748" y="4842323"/>
            <a:ext cx="468307" cy="469475"/>
          </a:xfrm>
          <a:prstGeom prst="rect">
            <a:avLst/>
          </a:prstGeom>
        </p:spPr>
      </p:pic>
      <p:sp>
        <p:nvSpPr>
          <p:cNvPr id="230" name="Oval 229"/>
          <p:cNvSpPr/>
          <p:nvPr/>
        </p:nvSpPr>
        <p:spPr bwMode="auto">
          <a:xfrm flipH="1">
            <a:off x="1881244" y="4058687"/>
            <a:ext cx="1527643" cy="1283375"/>
          </a:xfrm>
          <a:prstGeom prst="ellipse">
            <a:avLst/>
          </a:prstGeom>
          <a:gradFill flip="none" rotWithShape="1">
            <a:gsLst>
              <a:gs pos="13000">
                <a:schemeClr val="tx2">
                  <a:lumMod val="50000"/>
                  <a:lumOff val="50000"/>
                </a:schemeClr>
              </a:gs>
              <a:gs pos="49000">
                <a:schemeClr val="bg1">
                  <a:alpha val="0"/>
                </a:schemeClr>
              </a:gs>
            </a:gsLst>
            <a:path path="circle">
              <a:fillToRect l="50000" t="50000" r="50000" b="50000"/>
            </a:path>
            <a:tileRect/>
          </a:gradFill>
          <a:ln w="127000" cap="flat" cmpd="sng" algn="ctr">
            <a:noFill/>
            <a:prstDash val="solid"/>
            <a:round/>
            <a:headEnd type="none" w="med" len="med"/>
            <a:tailEnd type="none" w="med" len="med"/>
          </a:ln>
          <a:effectLst>
            <a:outerShdw blurRad="50800" dist="38100" dir="2700000" algn="tl" rotWithShape="0">
              <a:schemeClr val="bg2">
                <a:alpha val="40000"/>
              </a:schemeClr>
            </a:outerShdw>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pic>
        <p:nvPicPr>
          <p:cNvPr id="194" name="Picture 193"/>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5102082" y="5277333"/>
            <a:ext cx="468307" cy="469475"/>
          </a:xfrm>
          <a:prstGeom prst="rect">
            <a:avLst/>
          </a:prstGeom>
        </p:spPr>
      </p:pic>
      <p:grpSp>
        <p:nvGrpSpPr>
          <p:cNvPr id="233" name="Group 87"/>
          <p:cNvGrpSpPr/>
          <p:nvPr/>
        </p:nvGrpSpPr>
        <p:grpSpPr>
          <a:xfrm>
            <a:off x="2647686" y="4499928"/>
            <a:ext cx="391569" cy="400299"/>
            <a:chOff x="6437376" y="4937760"/>
            <a:chExt cx="633984" cy="633984"/>
          </a:xfrm>
          <a:noFill/>
          <a:effectLst>
            <a:outerShdw blurRad="50800" dist="38100" dir="2700000" algn="tl" rotWithShape="0">
              <a:prstClr val="black">
                <a:alpha val="40000"/>
              </a:prstClr>
            </a:outerShdw>
          </a:effectLst>
        </p:grpSpPr>
        <p:sp>
          <p:nvSpPr>
            <p:cNvPr id="235" name="Arc 234"/>
            <p:cNvSpPr/>
            <p:nvPr/>
          </p:nvSpPr>
          <p:spPr bwMode="auto">
            <a:xfrm>
              <a:off x="6437376" y="4937760"/>
              <a:ext cx="633984" cy="633984"/>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sp>
          <p:nvSpPr>
            <p:cNvPr id="236" name="Arc 235"/>
            <p:cNvSpPr/>
            <p:nvPr/>
          </p:nvSpPr>
          <p:spPr bwMode="auto">
            <a:xfrm>
              <a:off x="6486144" y="5023104"/>
              <a:ext cx="475488" cy="475488"/>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grpSp>
      <p:sp>
        <p:nvSpPr>
          <p:cNvPr id="240" name="Oval 239"/>
          <p:cNvSpPr/>
          <p:nvPr/>
        </p:nvSpPr>
        <p:spPr bwMode="auto">
          <a:xfrm flipH="1">
            <a:off x="2397668" y="4504049"/>
            <a:ext cx="1527643" cy="1283375"/>
          </a:xfrm>
          <a:prstGeom prst="ellipse">
            <a:avLst/>
          </a:prstGeom>
          <a:gradFill flip="none" rotWithShape="1">
            <a:gsLst>
              <a:gs pos="13000">
                <a:schemeClr val="tx2">
                  <a:lumMod val="50000"/>
                  <a:lumOff val="50000"/>
                </a:schemeClr>
              </a:gs>
              <a:gs pos="49000">
                <a:schemeClr val="bg1">
                  <a:alpha val="0"/>
                </a:schemeClr>
              </a:gs>
            </a:gsLst>
            <a:path path="circle">
              <a:fillToRect l="50000" t="50000" r="50000" b="50000"/>
            </a:path>
            <a:tileRect/>
          </a:gradFill>
          <a:ln w="127000" cap="flat" cmpd="sng" algn="ctr">
            <a:noFill/>
            <a:prstDash val="solid"/>
            <a:round/>
            <a:headEnd type="none" w="med" len="med"/>
            <a:tailEnd type="none" w="med" len="med"/>
          </a:ln>
          <a:effectLst>
            <a:outerShdw blurRad="50800" dist="38100" dir="2700000" algn="tl" rotWithShape="0">
              <a:schemeClr val="bg2">
                <a:alpha val="40000"/>
              </a:schemeClr>
            </a:outerShdw>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pic>
        <p:nvPicPr>
          <p:cNvPr id="234" name="Picture 233"/>
          <p:cNvPicPr>
            <a:picLocks noChangeAspect="1"/>
          </p:cNvPicPr>
          <p:nvPr/>
        </p:nvPicPr>
        <p:blipFill>
          <a:blip r:embed="rId11" cstate="print">
            <a:extLst>
              <a:ext uri="{28A0092B-C50C-407E-A947-70E740481C1C}">
                <a14:useLocalDpi xmlns="" xmlns:a14="http://schemas.microsoft.com/office/drawing/2010/main" val="0"/>
              </a:ext>
            </a:extLst>
          </a:blip>
          <a:stretch>
            <a:fillRect/>
          </a:stretch>
        </p:blipFill>
        <p:spPr>
          <a:xfrm flipH="1">
            <a:off x="2432354" y="4407322"/>
            <a:ext cx="458093" cy="469475"/>
          </a:xfrm>
          <a:prstGeom prst="rect">
            <a:avLst/>
          </a:prstGeom>
        </p:spPr>
      </p:pic>
      <p:grpSp>
        <p:nvGrpSpPr>
          <p:cNvPr id="242" name="Group 86"/>
          <p:cNvGrpSpPr/>
          <p:nvPr/>
        </p:nvGrpSpPr>
        <p:grpSpPr>
          <a:xfrm flipH="1">
            <a:off x="2801562" y="4945290"/>
            <a:ext cx="391569" cy="400299"/>
            <a:chOff x="6437376" y="4937760"/>
            <a:chExt cx="633984" cy="633984"/>
          </a:xfrm>
          <a:noFill/>
          <a:effectLst>
            <a:outerShdw blurRad="50800" dist="38100" dir="2700000" algn="tl" rotWithShape="0">
              <a:prstClr val="black">
                <a:alpha val="40000"/>
              </a:prstClr>
            </a:outerShdw>
          </a:effectLst>
        </p:grpSpPr>
        <p:sp>
          <p:nvSpPr>
            <p:cNvPr id="247" name="Arc 246"/>
            <p:cNvSpPr/>
            <p:nvPr/>
          </p:nvSpPr>
          <p:spPr bwMode="auto">
            <a:xfrm>
              <a:off x="6437376" y="4937760"/>
              <a:ext cx="633984" cy="633984"/>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sp>
          <p:nvSpPr>
            <p:cNvPr id="248" name="Arc 247"/>
            <p:cNvSpPr/>
            <p:nvPr/>
          </p:nvSpPr>
          <p:spPr bwMode="auto">
            <a:xfrm>
              <a:off x="6486144" y="5023104"/>
              <a:ext cx="475488" cy="475488"/>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grpSp>
      <p:grpSp>
        <p:nvGrpSpPr>
          <p:cNvPr id="243" name="Group 87"/>
          <p:cNvGrpSpPr/>
          <p:nvPr/>
        </p:nvGrpSpPr>
        <p:grpSpPr>
          <a:xfrm>
            <a:off x="3164110" y="4945290"/>
            <a:ext cx="391569" cy="400299"/>
            <a:chOff x="6437376" y="4937760"/>
            <a:chExt cx="633984" cy="633984"/>
          </a:xfrm>
          <a:noFill/>
          <a:effectLst>
            <a:outerShdw blurRad="50800" dist="38100" dir="2700000" algn="tl" rotWithShape="0">
              <a:prstClr val="black">
                <a:alpha val="40000"/>
              </a:prstClr>
            </a:outerShdw>
          </a:effectLst>
        </p:grpSpPr>
        <p:sp>
          <p:nvSpPr>
            <p:cNvPr id="245" name="Arc 244"/>
            <p:cNvSpPr/>
            <p:nvPr/>
          </p:nvSpPr>
          <p:spPr bwMode="auto">
            <a:xfrm>
              <a:off x="6437376" y="4937760"/>
              <a:ext cx="633984" cy="633984"/>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sp>
          <p:nvSpPr>
            <p:cNvPr id="246" name="Arc 245"/>
            <p:cNvSpPr/>
            <p:nvPr/>
          </p:nvSpPr>
          <p:spPr bwMode="auto">
            <a:xfrm>
              <a:off x="6486144" y="5023104"/>
              <a:ext cx="475488" cy="475488"/>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grpSp>
      <p:sp>
        <p:nvSpPr>
          <p:cNvPr id="250" name="Oval 249"/>
          <p:cNvSpPr/>
          <p:nvPr/>
        </p:nvSpPr>
        <p:spPr bwMode="auto">
          <a:xfrm flipH="1">
            <a:off x="2921513" y="4939055"/>
            <a:ext cx="1527643" cy="1283375"/>
          </a:xfrm>
          <a:prstGeom prst="ellipse">
            <a:avLst/>
          </a:prstGeom>
          <a:gradFill flip="none" rotWithShape="1">
            <a:gsLst>
              <a:gs pos="13000">
                <a:schemeClr val="tx2">
                  <a:lumMod val="50000"/>
                  <a:lumOff val="50000"/>
                </a:schemeClr>
              </a:gs>
              <a:gs pos="49000">
                <a:schemeClr val="bg1">
                  <a:alpha val="0"/>
                </a:schemeClr>
              </a:gs>
            </a:gsLst>
            <a:path path="circle">
              <a:fillToRect l="50000" t="50000" r="50000" b="50000"/>
            </a:path>
            <a:tileRect/>
          </a:gradFill>
          <a:ln w="127000" cap="flat" cmpd="sng" algn="ctr">
            <a:noFill/>
            <a:prstDash val="solid"/>
            <a:round/>
            <a:headEnd type="none" w="med" len="med"/>
            <a:tailEnd type="none" w="med" len="med"/>
          </a:ln>
          <a:effectLst>
            <a:outerShdw blurRad="50800" dist="38100" dir="2700000" algn="tl" rotWithShape="0">
              <a:schemeClr val="bg2">
                <a:alpha val="40000"/>
              </a:schemeClr>
            </a:outerShdw>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pic>
        <p:nvPicPr>
          <p:cNvPr id="244" name="Picture 243"/>
          <p:cNvPicPr>
            <a:picLocks noChangeAspect="1"/>
          </p:cNvPicPr>
          <p:nvPr/>
        </p:nvPicPr>
        <p:blipFill>
          <a:blip r:embed="rId11" cstate="print">
            <a:extLst>
              <a:ext uri="{28A0092B-C50C-407E-A947-70E740481C1C}">
                <a14:useLocalDpi xmlns="" xmlns:a14="http://schemas.microsoft.com/office/drawing/2010/main" val="0"/>
              </a:ext>
            </a:extLst>
          </a:blip>
          <a:stretch>
            <a:fillRect/>
          </a:stretch>
        </p:blipFill>
        <p:spPr>
          <a:xfrm flipH="1">
            <a:off x="2948778" y="4852684"/>
            <a:ext cx="458093" cy="469475"/>
          </a:xfrm>
          <a:prstGeom prst="rect">
            <a:avLst/>
          </a:prstGeom>
        </p:spPr>
      </p:pic>
      <p:grpSp>
        <p:nvGrpSpPr>
          <p:cNvPr id="252" name="Group 86"/>
          <p:cNvGrpSpPr/>
          <p:nvPr/>
        </p:nvGrpSpPr>
        <p:grpSpPr>
          <a:xfrm flipH="1">
            <a:off x="3325407" y="5380296"/>
            <a:ext cx="391569" cy="400299"/>
            <a:chOff x="6437376" y="4937760"/>
            <a:chExt cx="633984" cy="633984"/>
          </a:xfrm>
          <a:noFill/>
          <a:effectLst>
            <a:outerShdw blurRad="50800" dist="38100" dir="2700000" algn="tl" rotWithShape="0">
              <a:prstClr val="black">
                <a:alpha val="40000"/>
              </a:prstClr>
            </a:outerShdw>
          </a:effectLst>
        </p:grpSpPr>
        <p:sp>
          <p:nvSpPr>
            <p:cNvPr id="257" name="Arc 256"/>
            <p:cNvSpPr/>
            <p:nvPr/>
          </p:nvSpPr>
          <p:spPr bwMode="auto">
            <a:xfrm>
              <a:off x="6437376" y="4937760"/>
              <a:ext cx="633984" cy="633984"/>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sp>
          <p:nvSpPr>
            <p:cNvPr id="258" name="Arc 257"/>
            <p:cNvSpPr/>
            <p:nvPr/>
          </p:nvSpPr>
          <p:spPr bwMode="auto">
            <a:xfrm>
              <a:off x="6486144" y="5023104"/>
              <a:ext cx="475488" cy="475488"/>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grpSp>
      <p:pic>
        <p:nvPicPr>
          <p:cNvPr id="254" name="Picture 253"/>
          <p:cNvPicPr>
            <a:picLocks noChangeAspect="1"/>
          </p:cNvPicPr>
          <p:nvPr/>
        </p:nvPicPr>
        <p:blipFill>
          <a:blip r:embed="rId11" cstate="print">
            <a:extLst>
              <a:ext uri="{28A0092B-C50C-407E-A947-70E740481C1C}">
                <a14:useLocalDpi xmlns="" xmlns:a14="http://schemas.microsoft.com/office/drawing/2010/main" val="0"/>
              </a:ext>
            </a:extLst>
          </a:blip>
          <a:stretch>
            <a:fillRect/>
          </a:stretch>
        </p:blipFill>
        <p:spPr>
          <a:xfrm flipH="1">
            <a:off x="3472623" y="5287690"/>
            <a:ext cx="458093" cy="469475"/>
          </a:xfrm>
          <a:prstGeom prst="rect">
            <a:avLst/>
          </a:prstGeom>
        </p:spPr>
      </p:pic>
      <p:grpSp>
        <p:nvGrpSpPr>
          <p:cNvPr id="173" name="Group 87"/>
          <p:cNvGrpSpPr/>
          <p:nvPr/>
        </p:nvGrpSpPr>
        <p:grpSpPr>
          <a:xfrm flipH="1">
            <a:off x="6013801" y="4489571"/>
            <a:ext cx="400300" cy="400299"/>
            <a:chOff x="6437376" y="4937760"/>
            <a:chExt cx="633984" cy="633984"/>
          </a:xfrm>
          <a:noFill/>
          <a:effectLst>
            <a:outerShdw blurRad="50800" dist="38100" dir="2700000" algn="tl" rotWithShape="0">
              <a:prstClr val="black">
                <a:alpha val="40000"/>
              </a:prstClr>
            </a:outerShdw>
          </a:effectLst>
        </p:grpSpPr>
        <p:sp>
          <p:nvSpPr>
            <p:cNvPr id="175" name="Arc 174"/>
            <p:cNvSpPr/>
            <p:nvPr/>
          </p:nvSpPr>
          <p:spPr bwMode="auto">
            <a:xfrm>
              <a:off x="6437376" y="4937760"/>
              <a:ext cx="633984" cy="633984"/>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sp>
          <p:nvSpPr>
            <p:cNvPr id="176" name="Arc 175"/>
            <p:cNvSpPr/>
            <p:nvPr/>
          </p:nvSpPr>
          <p:spPr bwMode="auto">
            <a:xfrm>
              <a:off x="6486144" y="5023104"/>
              <a:ext cx="475488" cy="475488"/>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grpSp>
      <p:grpSp>
        <p:nvGrpSpPr>
          <p:cNvPr id="4" name="Group 86"/>
          <p:cNvGrpSpPr/>
          <p:nvPr/>
        </p:nvGrpSpPr>
        <p:grpSpPr>
          <a:xfrm>
            <a:off x="3657508" y="1496317"/>
            <a:ext cx="400300" cy="400299"/>
            <a:chOff x="6437376" y="4937760"/>
            <a:chExt cx="633984" cy="633984"/>
          </a:xfrm>
          <a:noFill/>
          <a:effectLst>
            <a:outerShdw blurRad="50800" dist="38100" dir="2700000" algn="tl" rotWithShape="0">
              <a:prstClr val="black">
                <a:alpha val="40000"/>
              </a:prstClr>
            </a:outerShdw>
          </a:effectLst>
        </p:grpSpPr>
        <p:sp>
          <p:nvSpPr>
            <p:cNvPr id="28" name="Arc 27"/>
            <p:cNvSpPr/>
            <p:nvPr/>
          </p:nvSpPr>
          <p:spPr bwMode="auto">
            <a:xfrm>
              <a:off x="6437376" y="4937760"/>
              <a:ext cx="633984" cy="633984"/>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sp>
          <p:nvSpPr>
            <p:cNvPr id="29" name="Arc 28"/>
            <p:cNvSpPr/>
            <p:nvPr/>
          </p:nvSpPr>
          <p:spPr bwMode="auto">
            <a:xfrm>
              <a:off x="6486144" y="5023104"/>
              <a:ext cx="475488" cy="475488"/>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grpSp>
      <p:grpSp>
        <p:nvGrpSpPr>
          <p:cNvPr id="9" name="Group 87"/>
          <p:cNvGrpSpPr/>
          <p:nvPr/>
        </p:nvGrpSpPr>
        <p:grpSpPr>
          <a:xfrm flipH="1">
            <a:off x="3286877" y="1496317"/>
            <a:ext cx="400300" cy="400299"/>
            <a:chOff x="6437376" y="4937760"/>
            <a:chExt cx="633984" cy="633984"/>
          </a:xfrm>
          <a:noFill/>
          <a:effectLst>
            <a:outerShdw blurRad="50800" dist="38100" dir="2700000" algn="tl" rotWithShape="0">
              <a:prstClr val="black">
                <a:alpha val="40000"/>
              </a:prstClr>
            </a:outerShdw>
          </a:effectLst>
        </p:grpSpPr>
        <p:sp>
          <p:nvSpPr>
            <p:cNvPr id="26" name="Arc 25"/>
            <p:cNvSpPr/>
            <p:nvPr/>
          </p:nvSpPr>
          <p:spPr bwMode="auto">
            <a:xfrm>
              <a:off x="6437376" y="4937760"/>
              <a:ext cx="633984" cy="633984"/>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sp>
          <p:nvSpPr>
            <p:cNvPr id="27" name="Arc 26"/>
            <p:cNvSpPr/>
            <p:nvPr/>
          </p:nvSpPr>
          <p:spPr bwMode="auto">
            <a:xfrm>
              <a:off x="6486144" y="5023104"/>
              <a:ext cx="475488" cy="475488"/>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grpSp>
      <p:grpSp>
        <p:nvGrpSpPr>
          <p:cNvPr id="152" name="Group 86"/>
          <p:cNvGrpSpPr/>
          <p:nvPr/>
        </p:nvGrpSpPr>
        <p:grpSpPr>
          <a:xfrm>
            <a:off x="3126329" y="1941675"/>
            <a:ext cx="400300" cy="400299"/>
            <a:chOff x="6437376" y="4937760"/>
            <a:chExt cx="633984" cy="633984"/>
          </a:xfrm>
          <a:noFill/>
          <a:effectLst>
            <a:outerShdw blurRad="50800" dist="38100" dir="2700000" algn="tl" rotWithShape="0">
              <a:prstClr val="black">
                <a:alpha val="40000"/>
              </a:prstClr>
            </a:outerShdw>
          </a:effectLst>
        </p:grpSpPr>
        <p:sp>
          <p:nvSpPr>
            <p:cNvPr id="157" name="Arc 156"/>
            <p:cNvSpPr/>
            <p:nvPr/>
          </p:nvSpPr>
          <p:spPr bwMode="auto">
            <a:xfrm>
              <a:off x="6437376" y="4937760"/>
              <a:ext cx="633984" cy="633984"/>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sp>
          <p:nvSpPr>
            <p:cNvPr id="158" name="Arc 157"/>
            <p:cNvSpPr/>
            <p:nvPr/>
          </p:nvSpPr>
          <p:spPr bwMode="auto">
            <a:xfrm>
              <a:off x="6486144" y="5023104"/>
              <a:ext cx="475488" cy="475488"/>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grpSp>
      <p:grpSp>
        <p:nvGrpSpPr>
          <p:cNvPr id="153" name="Group 87"/>
          <p:cNvGrpSpPr/>
          <p:nvPr/>
        </p:nvGrpSpPr>
        <p:grpSpPr>
          <a:xfrm flipH="1">
            <a:off x="2755698" y="1941675"/>
            <a:ext cx="400300" cy="400299"/>
            <a:chOff x="6437376" y="4937760"/>
            <a:chExt cx="633984" cy="633984"/>
          </a:xfrm>
          <a:noFill/>
          <a:effectLst>
            <a:outerShdw blurRad="50800" dist="38100" dir="2700000" algn="tl" rotWithShape="0">
              <a:prstClr val="black">
                <a:alpha val="40000"/>
              </a:prstClr>
            </a:outerShdw>
          </a:effectLst>
        </p:grpSpPr>
        <p:sp>
          <p:nvSpPr>
            <p:cNvPr id="155" name="Arc 154"/>
            <p:cNvSpPr/>
            <p:nvPr/>
          </p:nvSpPr>
          <p:spPr bwMode="auto">
            <a:xfrm>
              <a:off x="6437376" y="4937760"/>
              <a:ext cx="633984" cy="633984"/>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sp>
          <p:nvSpPr>
            <p:cNvPr id="156" name="Arc 155"/>
            <p:cNvSpPr/>
            <p:nvPr/>
          </p:nvSpPr>
          <p:spPr bwMode="auto">
            <a:xfrm>
              <a:off x="6486144" y="5023104"/>
              <a:ext cx="475488" cy="475488"/>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grpSp>
      <p:grpSp>
        <p:nvGrpSpPr>
          <p:cNvPr id="162" name="Group 86"/>
          <p:cNvGrpSpPr/>
          <p:nvPr/>
        </p:nvGrpSpPr>
        <p:grpSpPr>
          <a:xfrm>
            <a:off x="2593663" y="2376685"/>
            <a:ext cx="400300" cy="400299"/>
            <a:chOff x="6437376" y="4937760"/>
            <a:chExt cx="633984" cy="633984"/>
          </a:xfrm>
          <a:noFill/>
          <a:effectLst>
            <a:outerShdw blurRad="50800" dist="38100" dir="2700000" algn="tl" rotWithShape="0">
              <a:prstClr val="black">
                <a:alpha val="40000"/>
              </a:prstClr>
            </a:outerShdw>
          </a:effectLst>
        </p:grpSpPr>
        <p:sp>
          <p:nvSpPr>
            <p:cNvPr id="167" name="Arc 166"/>
            <p:cNvSpPr/>
            <p:nvPr/>
          </p:nvSpPr>
          <p:spPr bwMode="auto">
            <a:xfrm>
              <a:off x="6437376" y="4937760"/>
              <a:ext cx="633984" cy="633984"/>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sp>
          <p:nvSpPr>
            <p:cNvPr id="168" name="Arc 167"/>
            <p:cNvSpPr/>
            <p:nvPr/>
          </p:nvSpPr>
          <p:spPr bwMode="auto">
            <a:xfrm>
              <a:off x="6486144" y="5023104"/>
              <a:ext cx="475488" cy="475488"/>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grpSp>
      <p:grpSp>
        <p:nvGrpSpPr>
          <p:cNvPr id="163" name="Group 87"/>
          <p:cNvGrpSpPr/>
          <p:nvPr/>
        </p:nvGrpSpPr>
        <p:grpSpPr>
          <a:xfrm flipH="1">
            <a:off x="2223032" y="2376685"/>
            <a:ext cx="400300" cy="400299"/>
            <a:chOff x="6437376" y="4937760"/>
            <a:chExt cx="633984" cy="633984"/>
          </a:xfrm>
          <a:noFill/>
          <a:effectLst>
            <a:outerShdw blurRad="50800" dist="38100" dir="2700000" algn="tl" rotWithShape="0">
              <a:prstClr val="black">
                <a:alpha val="40000"/>
              </a:prstClr>
            </a:outerShdw>
          </a:effectLst>
        </p:grpSpPr>
        <p:sp>
          <p:nvSpPr>
            <p:cNvPr id="165" name="Arc 164"/>
            <p:cNvSpPr/>
            <p:nvPr/>
          </p:nvSpPr>
          <p:spPr bwMode="auto">
            <a:xfrm>
              <a:off x="6437376" y="4937760"/>
              <a:ext cx="633984" cy="633984"/>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sp>
          <p:nvSpPr>
            <p:cNvPr id="166" name="Arc 165"/>
            <p:cNvSpPr/>
            <p:nvPr/>
          </p:nvSpPr>
          <p:spPr bwMode="auto">
            <a:xfrm>
              <a:off x="6486144" y="5023104"/>
              <a:ext cx="475488" cy="475488"/>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grpSp>
      <p:grpSp>
        <p:nvGrpSpPr>
          <p:cNvPr id="172" name="Group 86"/>
          <p:cNvGrpSpPr/>
          <p:nvPr/>
        </p:nvGrpSpPr>
        <p:grpSpPr>
          <a:xfrm>
            <a:off x="6384432" y="4489571"/>
            <a:ext cx="400300" cy="400299"/>
            <a:chOff x="6437376" y="4937760"/>
            <a:chExt cx="633984" cy="633984"/>
          </a:xfrm>
          <a:noFill/>
          <a:effectLst>
            <a:outerShdw blurRad="50800" dist="38100" dir="2700000" algn="tl" rotWithShape="0">
              <a:prstClr val="black">
                <a:alpha val="40000"/>
              </a:prstClr>
            </a:outerShdw>
          </a:effectLst>
        </p:grpSpPr>
        <p:sp>
          <p:nvSpPr>
            <p:cNvPr id="177" name="Arc 176"/>
            <p:cNvSpPr/>
            <p:nvPr/>
          </p:nvSpPr>
          <p:spPr bwMode="auto">
            <a:xfrm>
              <a:off x="6437376" y="4937760"/>
              <a:ext cx="633984" cy="633984"/>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sp>
          <p:nvSpPr>
            <p:cNvPr id="178" name="Arc 177"/>
            <p:cNvSpPr/>
            <p:nvPr/>
          </p:nvSpPr>
          <p:spPr bwMode="auto">
            <a:xfrm>
              <a:off x="6486144" y="5023104"/>
              <a:ext cx="475488" cy="475488"/>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grpSp>
      <p:grpSp>
        <p:nvGrpSpPr>
          <p:cNvPr id="182" name="Group 86"/>
          <p:cNvGrpSpPr/>
          <p:nvPr/>
        </p:nvGrpSpPr>
        <p:grpSpPr>
          <a:xfrm>
            <a:off x="5853253" y="4934929"/>
            <a:ext cx="400300" cy="400299"/>
            <a:chOff x="6437376" y="4937760"/>
            <a:chExt cx="633984" cy="633984"/>
          </a:xfrm>
          <a:noFill/>
          <a:effectLst>
            <a:outerShdw blurRad="50800" dist="38100" dir="2700000" algn="tl" rotWithShape="0">
              <a:prstClr val="black">
                <a:alpha val="40000"/>
              </a:prstClr>
            </a:outerShdw>
          </a:effectLst>
        </p:grpSpPr>
        <p:sp>
          <p:nvSpPr>
            <p:cNvPr id="187" name="Arc 186"/>
            <p:cNvSpPr/>
            <p:nvPr/>
          </p:nvSpPr>
          <p:spPr bwMode="auto">
            <a:xfrm>
              <a:off x="6437376" y="4937760"/>
              <a:ext cx="633984" cy="633984"/>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sp>
          <p:nvSpPr>
            <p:cNvPr id="188" name="Arc 187"/>
            <p:cNvSpPr/>
            <p:nvPr/>
          </p:nvSpPr>
          <p:spPr bwMode="auto">
            <a:xfrm>
              <a:off x="6486144" y="5023104"/>
              <a:ext cx="475488" cy="475488"/>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grpSp>
      <p:grpSp>
        <p:nvGrpSpPr>
          <p:cNvPr id="183" name="Group 87"/>
          <p:cNvGrpSpPr/>
          <p:nvPr/>
        </p:nvGrpSpPr>
        <p:grpSpPr>
          <a:xfrm flipH="1">
            <a:off x="5482622" y="4934929"/>
            <a:ext cx="400300" cy="400299"/>
            <a:chOff x="6437376" y="4937760"/>
            <a:chExt cx="633984" cy="633984"/>
          </a:xfrm>
          <a:noFill/>
          <a:effectLst>
            <a:outerShdw blurRad="50800" dist="38100" dir="2700000" algn="tl" rotWithShape="0">
              <a:prstClr val="black">
                <a:alpha val="40000"/>
              </a:prstClr>
            </a:outerShdw>
          </a:effectLst>
        </p:grpSpPr>
        <p:sp>
          <p:nvSpPr>
            <p:cNvPr id="185" name="Arc 184"/>
            <p:cNvSpPr/>
            <p:nvPr/>
          </p:nvSpPr>
          <p:spPr bwMode="auto">
            <a:xfrm>
              <a:off x="6437376" y="4937760"/>
              <a:ext cx="633984" cy="633984"/>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sp>
          <p:nvSpPr>
            <p:cNvPr id="186" name="Arc 185"/>
            <p:cNvSpPr/>
            <p:nvPr/>
          </p:nvSpPr>
          <p:spPr bwMode="auto">
            <a:xfrm>
              <a:off x="6486144" y="5023104"/>
              <a:ext cx="475488" cy="475488"/>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grpSp>
      <p:grpSp>
        <p:nvGrpSpPr>
          <p:cNvPr id="192" name="Group 86"/>
          <p:cNvGrpSpPr/>
          <p:nvPr/>
        </p:nvGrpSpPr>
        <p:grpSpPr>
          <a:xfrm>
            <a:off x="5320587" y="5369939"/>
            <a:ext cx="400300" cy="400299"/>
            <a:chOff x="6437376" y="4937760"/>
            <a:chExt cx="633984" cy="633984"/>
          </a:xfrm>
          <a:noFill/>
          <a:effectLst>
            <a:outerShdw blurRad="50800" dist="38100" dir="2700000" algn="tl" rotWithShape="0">
              <a:prstClr val="black">
                <a:alpha val="40000"/>
              </a:prstClr>
            </a:outerShdw>
          </a:effectLst>
        </p:grpSpPr>
        <p:sp>
          <p:nvSpPr>
            <p:cNvPr id="197" name="Arc 196"/>
            <p:cNvSpPr/>
            <p:nvPr/>
          </p:nvSpPr>
          <p:spPr bwMode="auto">
            <a:xfrm>
              <a:off x="6437376" y="4937760"/>
              <a:ext cx="633984" cy="633984"/>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sp>
          <p:nvSpPr>
            <p:cNvPr id="198" name="Arc 197"/>
            <p:cNvSpPr/>
            <p:nvPr/>
          </p:nvSpPr>
          <p:spPr bwMode="auto">
            <a:xfrm>
              <a:off x="6486144" y="5023104"/>
              <a:ext cx="475488" cy="475488"/>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grpSp>
      <p:grpSp>
        <p:nvGrpSpPr>
          <p:cNvPr id="232" name="Group 86"/>
          <p:cNvGrpSpPr/>
          <p:nvPr/>
        </p:nvGrpSpPr>
        <p:grpSpPr>
          <a:xfrm flipH="1">
            <a:off x="2285138" y="4499928"/>
            <a:ext cx="391569" cy="400299"/>
            <a:chOff x="6437376" y="4937760"/>
            <a:chExt cx="633984" cy="633984"/>
          </a:xfrm>
          <a:noFill/>
          <a:effectLst>
            <a:outerShdw blurRad="50800" dist="38100" dir="2700000" algn="tl" rotWithShape="0">
              <a:prstClr val="black">
                <a:alpha val="40000"/>
              </a:prstClr>
            </a:outerShdw>
          </a:effectLst>
        </p:grpSpPr>
        <p:sp>
          <p:nvSpPr>
            <p:cNvPr id="237" name="Arc 236"/>
            <p:cNvSpPr/>
            <p:nvPr/>
          </p:nvSpPr>
          <p:spPr bwMode="auto">
            <a:xfrm>
              <a:off x="6437376" y="4937760"/>
              <a:ext cx="633984" cy="633984"/>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sp>
          <p:nvSpPr>
            <p:cNvPr id="238" name="Arc 237"/>
            <p:cNvSpPr/>
            <p:nvPr/>
          </p:nvSpPr>
          <p:spPr bwMode="auto">
            <a:xfrm>
              <a:off x="6486144" y="5023104"/>
              <a:ext cx="475488" cy="475488"/>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grpSp>
      <p:grpSp>
        <p:nvGrpSpPr>
          <p:cNvPr id="193" name="Group 87"/>
          <p:cNvGrpSpPr/>
          <p:nvPr/>
        </p:nvGrpSpPr>
        <p:grpSpPr>
          <a:xfrm flipH="1">
            <a:off x="4949956" y="5369939"/>
            <a:ext cx="400300" cy="400299"/>
            <a:chOff x="6437376" y="4937760"/>
            <a:chExt cx="633984" cy="633984"/>
          </a:xfrm>
          <a:noFill/>
          <a:effectLst>
            <a:outerShdw blurRad="50800" dist="38100" dir="2700000" algn="tl" rotWithShape="0">
              <a:prstClr val="black">
                <a:alpha val="40000"/>
              </a:prstClr>
            </a:outerShdw>
          </a:effectLst>
        </p:grpSpPr>
        <p:sp>
          <p:nvSpPr>
            <p:cNvPr id="195" name="Arc 194"/>
            <p:cNvSpPr/>
            <p:nvPr/>
          </p:nvSpPr>
          <p:spPr bwMode="auto">
            <a:xfrm>
              <a:off x="6437376" y="4937760"/>
              <a:ext cx="633984" cy="633984"/>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sp>
          <p:nvSpPr>
            <p:cNvPr id="196" name="Arc 195"/>
            <p:cNvSpPr/>
            <p:nvPr/>
          </p:nvSpPr>
          <p:spPr bwMode="auto">
            <a:xfrm>
              <a:off x="6486144" y="5023104"/>
              <a:ext cx="475488" cy="475488"/>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grpSp>
      <p:grpSp>
        <p:nvGrpSpPr>
          <p:cNvPr id="253" name="Group 87"/>
          <p:cNvGrpSpPr/>
          <p:nvPr/>
        </p:nvGrpSpPr>
        <p:grpSpPr>
          <a:xfrm>
            <a:off x="3687955" y="5380296"/>
            <a:ext cx="391569" cy="400299"/>
            <a:chOff x="6437376" y="4937760"/>
            <a:chExt cx="633984" cy="633984"/>
          </a:xfrm>
          <a:noFill/>
          <a:effectLst>
            <a:outerShdw blurRad="50800" dist="38100" dir="2700000" algn="tl" rotWithShape="0">
              <a:prstClr val="black">
                <a:alpha val="40000"/>
              </a:prstClr>
            </a:outerShdw>
          </a:effectLst>
        </p:grpSpPr>
        <p:sp>
          <p:nvSpPr>
            <p:cNvPr id="255" name="Arc 254"/>
            <p:cNvSpPr/>
            <p:nvPr/>
          </p:nvSpPr>
          <p:spPr bwMode="auto">
            <a:xfrm>
              <a:off x="6437376" y="4937760"/>
              <a:ext cx="633984" cy="633984"/>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sp>
          <p:nvSpPr>
            <p:cNvPr id="256" name="Arc 255"/>
            <p:cNvSpPr/>
            <p:nvPr/>
          </p:nvSpPr>
          <p:spPr bwMode="auto">
            <a:xfrm>
              <a:off x="6486144" y="5023104"/>
              <a:ext cx="475488" cy="475488"/>
            </a:xfrm>
            <a:prstGeom prst="arc">
              <a:avLst>
                <a:gd name="adj1" fmla="val 18472499"/>
                <a:gd name="adj2" fmla="val 2786952"/>
              </a:avLst>
            </a:prstGeom>
            <a:grpFill/>
            <a:ln w="28575" cap="flat" cmpd="sng" algn="ctr">
              <a:solidFill>
                <a:schemeClr val="accent5">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131313"/>
                </a:solidFill>
              </a:endParaRPr>
            </a:p>
          </p:txBody>
        </p:sp>
      </p:grpSp>
      <p:pic>
        <p:nvPicPr>
          <p:cNvPr id="259" name="Picture 258"/>
          <p:cNvPicPr>
            <a:picLocks noChangeAspect="1"/>
          </p:cNvPicPr>
          <p:nvPr/>
        </p:nvPicPr>
        <p:blipFill>
          <a:blip r:embed="rId12" cstate="print">
            <a:extLst>
              <a:ext uri="{28A0092B-C50C-407E-A947-70E740481C1C}">
                <a14:useLocalDpi xmlns="" xmlns:a14="http://schemas.microsoft.com/office/drawing/2010/main" val="0"/>
              </a:ext>
            </a:extLst>
          </a:blip>
          <a:stretch>
            <a:fillRect/>
          </a:stretch>
        </p:blipFill>
        <p:spPr>
          <a:xfrm>
            <a:off x="4305933" y="3263990"/>
            <a:ext cx="482388" cy="482388"/>
          </a:xfrm>
          <a:prstGeom prst="rect">
            <a:avLst/>
          </a:prstGeom>
        </p:spPr>
      </p:pic>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FortiCloud: </a:t>
            </a:r>
            <a:r>
              <a:rPr lang="en-US" dirty="0" err="1" smtClean="0"/>
              <a:t>Fortinet’s</a:t>
            </a:r>
            <a:r>
              <a:rPr lang="en-US" dirty="0" smtClean="0"/>
              <a:t> Solution for Hosted Management</a:t>
            </a:r>
            <a:endParaRPr lang="en-US" dirty="0"/>
          </a:p>
        </p:txBody>
      </p:sp>
      <p:sp>
        <p:nvSpPr>
          <p:cNvPr id="39" name="Rechteck 47"/>
          <p:cNvSpPr/>
          <p:nvPr/>
        </p:nvSpPr>
        <p:spPr bwMode="gray">
          <a:xfrm>
            <a:off x="431296" y="1623419"/>
            <a:ext cx="1777795" cy="758608"/>
          </a:xfrm>
          <a:prstGeom prst="rect">
            <a:avLst/>
          </a:prstGeom>
          <a:gradFill>
            <a:gsLst>
              <a:gs pos="0">
                <a:schemeClr val="accent6">
                  <a:lumMod val="50000"/>
                </a:schemeClr>
              </a:gs>
              <a:gs pos="100000">
                <a:schemeClr val="accent6"/>
              </a:gs>
            </a:gsLst>
            <a:lin ang="3540000" scaled="0"/>
          </a:gradFill>
          <a:ln>
            <a:solidFill>
              <a:schemeClr val="accent4">
                <a:lumMod val="50000"/>
              </a:schemeClr>
            </a:solidFill>
            <a:headEnd/>
            <a:tailEnd/>
          </a:ln>
          <a:scene3d>
            <a:camera prst="orthographicFront"/>
            <a:lightRig rig="contrasting" dir="t"/>
          </a:scene3d>
          <a:sp3d>
            <a:bevelT w="25400" prst="angle"/>
          </a:sp3d>
        </p:spPr>
        <p:style>
          <a:lnRef idx="1">
            <a:schemeClr val="accent4"/>
          </a:lnRef>
          <a:fillRef idx="3">
            <a:schemeClr val="accent4"/>
          </a:fillRef>
          <a:effectRef idx="2">
            <a:schemeClr val="accent4"/>
          </a:effectRef>
          <a:fontRef idx="minor">
            <a:schemeClr val="lt1"/>
          </a:fontRef>
        </p:style>
        <p:txBody>
          <a:bodyPr vert="horz" lIns="0" tIns="0" rIns="0" bIns="0" anchor="ctr" anchorCtr="0"/>
          <a:lstStyle/>
          <a:p>
            <a:pPr indent="-190500" algn="ctr">
              <a:lnSpc>
                <a:spcPct val="95000"/>
              </a:lnSpc>
              <a:spcAft>
                <a:spcPts val="800"/>
              </a:spcAft>
              <a:buClr>
                <a:srgbClr val="808080"/>
              </a:buClr>
              <a:defRPr/>
            </a:pPr>
            <a:r>
              <a:rPr lang="en-US" b="1" noProof="1" smtClean="0">
                <a:solidFill>
                  <a:srgbClr val="FFFFFF"/>
                </a:solidFill>
                <a:effectLst>
                  <a:outerShdw blurRad="38100" dist="38100" dir="2700000" algn="tl">
                    <a:srgbClr val="000000">
                      <a:alpha val="43137"/>
                    </a:srgbClr>
                  </a:outerShdw>
                </a:effectLst>
                <a:cs typeface="Arial" charset="0"/>
              </a:rPr>
              <a:t>Cloud-Based Management</a:t>
            </a:r>
          </a:p>
        </p:txBody>
      </p:sp>
      <p:sp>
        <p:nvSpPr>
          <p:cNvPr id="40" name="Rechteck 96"/>
          <p:cNvSpPr/>
          <p:nvPr/>
        </p:nvSpPr>
        <p:spPr bwMode="gray">
          <a:xfrm rot="16200000">
            <a:off x="5004084" y="-1316742"/>
            <a:ext cx="923355" cy="6483949"/>
          </a:xfrm>
          <a:prstGeom prst="snip1Rect">
            <a:avLst/>
          </a:prstGeom>
          <a:gradFill flip="none" rotWithShape="1">
            <a:gsLst>
              <a:gs pos="0">
                <a:schemeClr val="bg1">
                  <a:lumMod val="75000"/>
                </a:schemeClr>
              </a:gs>
              <a:gs pos="100000">
                <a:schemeClr val="bg1"/>
              </a:gs>
            </a:gsLst>
            <a:lin ang="5400000" scaled="0"/>
            <a:tileRect/>
          </a:gradFill>
          <a:ln w="12700">
            <a:gradFill flip="none" rotWithShape="1">
              <a:gsLst>
                <a:gs pos="0">
                  <a:schemeClr val="accent4">
                    <a:lumMod val="50000"/>
                  </a:schemeClr>
                </a:gs>
                <a:gs pos="100000">
                  <a:srgbClr val="FFFFFF">
                    <a:alpha val="0"/>
                  </a:srgbClr>
                </a:gs>
              </a:gsLst>
              <a:lin ang="5400000" scaled="0"/>
              <a:tileRect/>
            </a:gradFill>
            <a:miter lim="800000"/>
            <a:headEnd/>
            <a:tailEnd/>
          </a:ln>
          <a:effectLst/>
        </p:spPr>
        <p:txBody>
          <a:bodyPr lIns="0" tIns="144000" rIns="0" bIns="0" anchor="t" anchorCtr="0"/>
          <a:lstStyle/>
          <a:p>
            <a:pPr lvl="0" algn="ctr">
              <a:lnSpc>
                <a:spcPct val="95000"/>
              </a:lnSpc>
              <a:spcAft>
                <a:spcPts val="400"/>
              </a:spcAft>
              <a:buClr>
                <a:srgbClr val="808080"/>
              </a:buClr>
              <a:defRPr/>
            </a:pPr>
            <a:endParaRPr lang="en-US" sz="1400" dirty="0" smtClean="0">
              <a:solidFill>
                <a:srgbClr val="262626"/>
              </a:solidFill>
            </a:endParaRPr>
          </a:p>
        </p:txBody>
      </p:sp>
      <p:sp>
        <p:nvSpPr>
          <p:cNvPr id="42" name="Rechteck 47"/>
          <p:cNvSpPr/>
          <p:nvPr/>
        </p:nvSpPr>
        <p:spPr bwMode="gray">
          <a:xfrm>
            <a:off x="431296" y="2797053"/>
            <a:ext cx="1777795" cy="758608"/>
          </a:xfrm>
          <a:prstGeom prst="rect">
            <a:avLst/>
          </a:prstGeom>
          <a:gradFill>
            <a:gsLst>
              <a:gs pos="0">
                <a:schemeClr val="tx1">
                  <a:lumMod val="85000"/>
                  <a:lumOff val="15000"/>
                </a:schemeClr>
              </a:gs>
              <a:gs pos="100000">
                <a:schemeClr val="tx1">
                  <a:lumMod val="50000"/>
                  <a:lumOff val="50000"/>
                </a:schemeClr>
              </a:gs>
            </a:gsLst>
            <a:lin ang="3540000" scaled="0"/>
          </a:gradFill>
          <a:ln>
            <a:headEnd/>
            <a:tailEnd/>
          </a:ln>
          <a:scene3d>
            <a:camera prst="orthographicFront"/>
            <a:lightRig rig="contrasting" dir="t"/>
          </a:scene3d>
          <a:sp3d>
            <a:bevelT w="25400" prst="angle"/>
          </a:sp3d>
        </p:spPr>
        <p:style>
          <a:lnRef idx="1">
            <a:schemeClr val="accent4"/>
          </a:lnRef>
          <a:fillRef idx="3">
            <a:schemeClr val="accent4"/>
          </a:fillRef>
          <a:effectRef idx="2">
            <a:schemeClr val="accent4"/>
          </a:effectRef>
          <a:fontRef idx="minor">
            <a:schemeClr val="lt1"/>
          </a:fontRef>
        </p:style>
        <p:txBody>
          <a:bodyPr vert="horz" lIns="0" tIns="0" rIns="0" bIns="0" anchor="ctr" anchorCtr="0"/>
          <a:lstStyle/>
          <a:p>
            <a:pPr indent="-190500" algn="ctr">
              <a:lnSpc>
                <a:spcPct val="95000"/>
              </a:lnSpc>
              <a:spcAft>
                <a:spcPts val="800"/>
              </a:spcAft>
              <a:buClr>
                <a:srgbClr val="808080"/>
              </a:buClr>
              <a:defRPr/>
            </a:pPr>
            <a:r>
              <a:rPr lang="en-US" b="1" noProof="1" smtClean="0">
                <a:solidFill>
                  <a:srgbClr val="FFFFFF"/>
                </a:solidFill>
                <a:effectLst>
                  <a:outerShdw blurRad="38100" dist="38100" dir="2700000" algn="tl">
                    <a:srgbClr val="000000">
                      <a:alpha val="43137"/>
                    </a:srgbClr>
                  </a:outerShdw>
                </a:effectLst>
                <a:cs typeface="Arial" charset="0"/>
              </a:rPr>
              <a:t>Zero Touch Provisioning</a:t>
            </a:r>
          </a:p>
        </p:txBody>
      </p:sp>
      <p:sp>
        <p:nvSpPr>
          <p:cNvPr id="43" name="Rechteck 96"/>
          <p:cNvSpPr/>
          <p:nvPr/>
        </p:nvSpPr>
        <p:spPr bwMode="gray">
          <a:xfrm rot="16200000">
            <a:off x="5004084" y="-143108"/>
            <a:ext cx="923355" cy="6483949"/>
          </a:xfrm>
          <a:prstGeom prst="snip1Rect">
            <a:avLst/>
          </a:prstGeom>
          <a:gradFill flip="none" rotWithShape="1">
            <a:gsLst>
              <a:gs pos="0">
                <a:schemeClr val="bg1">
                  <a:lumMod val="75000"/>
                </a:schemeClr>
              </a:gs>
              <a:gs pos="100000">
                <a:schemeClr val="bg1"/>
              </a:gs>
            </a:gsLst>
            <a:lin ang="5400000" scaled="0"/>
            <a:tileRect/>
          </a:gradFill>
          <a:ln w="12700">
            <a:gradFill flip="none" rotWithShape="1">
              <a:gsLst>
                <a:gs pos="0">
                  <a:schemeClr val="accent4"/>
                </a:gs>
                <a:gs pos="100000">
                  <a:srgbClr val="FFFFFF">
                    <a:alpha val="0"/>
                  </a:srgbClr>
                </a:gs>
              </a:gsLst>
              <a:lin ang="5400000" scaled="0"/>
              <a:tileRect/>
            </a:gradFill>
            <a:miter lim="800000"/>
            <a:headEnd/>
            <a:tailEnd/>
          </a:ln>
          <a:effectLst/>
        </p:spPr>
        <p:txBody>
          <a:bodyPr lIns="0" tIns="144000" rIns="0" bIns="0" anchor="t" anchorCtr="0"/>
          <a:lstStyle/>
          <a:p>
            <a:pPr lvl="0" algn="ctr">
              <a:lnSpc>
                <a:spcPct val="95000"/>
              </a:lnSpc>
              <a:spcAft>
                <a:spcPts val="400"/>
              </a:spcAft>
              <a:buClr>
                <a:srgbClr val="808080"/>
              </a:buClr>
              <a:defRPr/>
            </a:pPr>
            <a:endParaRPr lang="en-US" sz="1400" dirty="0" smtClean="0">
              <a:solidFill>
                <a:srgbClr val="262626"/>
              </a:solidFill>
            </a:endParaRPr>
          </a:p>
        </p:txBody>
      </p:sp>
      <p:sp>
        <p:nvSpPr>
          <p:cNvPr id="45" name="Rechteck 47"/>
          <p:cNvSpPr/>
          <p:nvPr/>
        </p:nvSpPr>
        <p:spPr bwMode="gray">
          <a:xfrm>
            <a:off x="431296" y="3970687"/>
            <a:ext cx="1777795" cy="758608"/>
          </a:xfrm>
          <a:prstGeom prst="rect">
            <a:avLst/>
          </a:prstGeom>
          <a:gradFill>
            <a:gsLst>
              <a:gs pos="0">
                <a:schemeClr val="bg2">
                  <a:lumMod val="25000"/>
                </a:schemeClr>
              </a:gs>
              <a:gs pos="100000">
                <a:schemeClr val="bg2">
                  <a:lumMod val="75000"/>
                </a:schemeClr>
              </a:gs>
            </a:gsLst>
            <a:lin ang="3540000" scaled="0"/>
          </a:gradFill>
          <a:ln>
            <a:solidFill>
              <a:schemeClr val="bg2">
                <a:lumMod val="25000"/>
              </a:schemeClr>
            </a:solidFill>
            <a:headEnd/>
            <a:tailEnd/>
          </a:ln>
          <a:scene3d>
            <a:camera prst="orthographicFront"/>
            <a:lightRig rig="contrasting" dir="t"/>
          </a:scene3d>
          <a:sp3d>
            <a:bevelT w="25400" prst="angle"/>
          </a:sp3d>
        </p:spPr>
        <p:style>
          <a:lnRef idx="1">
            <a:schemeClr val="accent4"/>
          </a:lnRef>
          <a:fillRef idx="3">
            <a:schemeClr val="accent4"/>
          </a:fillRef>
          <a:effectRef idx="2">
            <a:schemeClr val="accent4"/>
          </a:effectRef>
          <a:fontRef idx="minor">
            <a:schemeClr val="lt1"/>
          </a:fontRef>
        </p:style>
        <p:txBody>
          <a:bodyPr vert="horz" lIns="0" tIns="0" rIns="0" bIns="0" anchor="ctr" anchorCtr="0"/>
          <a:lstStyle/>
          <a:p>
            <a:pPr indent="-190500" algn="ctr">
              <a:lnSpc>
                <a:spcPct val="95000"/>
              </a:lnSpc>
              <a:spcAft>
                <a:spcPts val="800"/>
              </a:spcAft>
              <a:buClr>
                <a:srgbClr val="808080"/>
              </a:buClr>
              <a:defRPr/>
            </a:pPr>
            <a:r>
              <a:rPr lang="en-US" b="1" noProof="1" smtClean="0">
                <a:solidFill>
                  <a:srgbClr val="FFFFFF"/>
                </a:solidFill>
                <a:effectLst>
                  <a:outerShdw blurRad="38100" dist="38100" dir="2700000" algn="tl">
                    <a:srgbClr val="000000">
                      <a:alpha val="43137"/>
                    </a:srgbClr>
                  </a:outerShdw>
                </a:effectLst>
                <a:cs typeface="Arial" charset="0"/>
              </a:rPr>
              <a:t>Integrated Security</a:t>
            </a:r>
          </a:p>
        </p:txBody>
      </p:sp>
      <p:sp>
        <p:nvSpPr>
          <p:cNvPr id="46" name="Rechteck 96"/>
          <p:cNvSpPr/>
          <p:nvPr/>
        </p:nvSpPr>
        <p:spPr bwMode="gray">
          <a:xfrm rot="16200000">
            <a:off x="5004084" y="1030526"/>
            <a:ext cx="923355" cy="6483949"/>
          </a:xfrm>
          <a:prstGeom prst="snip1Rect">
            <a:avLst/>
          </a:prstGeom>
          <a:gradFill flip="none" rotWithShape="1">
            <a:gsLst>
              <a:gs pos="0">
                <a:schemeClr val="bg1">
                  <a:lumMod val="75000"/>
                </a:schemeClr>
              </a:gs>
              <a:gs pos="100000">
                <a:schemeClr val="bg1"/>
              </a:gs>
            </a:gsLst>
            <a:lin ang="5400000" scaled="0"/>
            <a:tileRect/>
          </a:gradFill>
          <a:ln w="12700">
            <a:gradFill flip="none" rotWithShape="1">
              <a:gsLst>
                <a:gs pos="0">
                  <a:schemeClr val="bg2">
                    <a:lumMod val="50000"/>
                  </a:schemeClr>
                </a:gs>
                <a:gs pos="100000">
                  <a:srgbClr val="FFFFFF">
                    <a:alpha val="0"/>
                  </a:srgbClr>
                </a:gs>
              </a:gsLst>
              <a:lin ang="5400000" scaled="0"/>
              <a:tileRect/>
            </a:gradFill>
            <a:miter lim="800000"/>
            <a:headEnd/>
            <a:tailEnd/>
          </a:ln>
          <a:effectLst/>
        </p:spPr>
        <p:txBody>
          <a:bodyPr lIns="0" tIns="144000" rIns="0" bIns="0" anchor="t" anchorCtr="0"/>
          <a:lstStyle/>
          <a:p>
            <a:pPr lvl="0" algn="ctr">
              <a:lnSpc>
                <a:spcPct val="95000"/>
              </a:lnSpc>
              <a:spcAft>
                <a:spcPts val="400"/>
              </a:spcAft>
              <a:buClr>
                <a:srgbClr val="808080"/>
              </a:buClr>
              <a:defRPr/>
            </a:pPr>
            <a:endParaRPr lang="en-US" sz="1400" dirty="0" smtClean="0">
              <a:solidFill>
                <a:srgbClr val="262626"/>
              </a:solidFill>
            </a:endParaRPr>
          </a:p>
        </p:txBody>
      </p:sp>
      <p:sp>
        <p:nvSpPr>
          <p:cNvPr id="48" name="Rechteck 47"/>
          <p:cNvSpPr/>
          <p:nvPr/>
        </p:nvSpPr>
        <p:spPr bwMode="gray">
          <a:xfrm>
            <a:off x="431296" y="5144322"/>
            <a:ext cx="1777795" cy="758608"/>
          </a:xfrm>
          <a:prstGeom prst="rect">
            <a:avLst/>
          </a:prstGeom>
          <a:gradFill>
            <a:gsLst>
              <a:gs pos="0">
                <a:schemeClr val="accent3">
                  <a:lumMod val="50000"/>
                </a:schemeClr>
              </a:gs>
              <a:gs pos="100000">
                <a:schemeClr val="accent3">
                  <a:lumMod val="60000"/>
                  <a:lumOff val="40000"/>
                </a:schemeClr>
              </a:gs>
            </a:gsLst>
            <a:lin ang="3540000" scaled="0"/>
          </a:gradFill>
          <a:ln>
            <a:solidFill>
              <a:schemeClr val="accent3"/>
            </a:solidFill>
            <a:headEnd/>
            <a:tailEnd/>
          </a:ln>
          <a:scene3d>
            <a:camera prst="orthographicFront"/>
            <a:lightRig rig="contrasting" dir="t"/>
          </a:scene3d>
          <a:sp3d>
            <a:bevelT w="25400" prst="angle"/>
          </a:sp3d>
        </p:spPr>
        <p:style>
          <a:lnRef idx="1">
            <a:schemeClr val="accent4"/>
          </a:lnRef>
          <a:fillRef idx="3">
            <a:schemeClr val="accent4"/>
          </a:fillRef>
          <a:effectRef idx="2">
            <a:schemeClr val="accent4"/>
          </a:effectRef>
          <a:fontRef idx="minor">
            <a:schemeClr val="lt1"/>
          </a:fontRef>
        </p:style>
        <p:txBody>
          <a:bodyPr vert="horz" lIns="0" tIns="0" rIns="0" bIns="0" anchor="ctr" anchorCtr="0"/>
          <a:lstStyle/>
          <a:p>
            <a:pPr indent="-190500" algn="ctr">
              <a:lnSpc>
                <a:spcPct val="95000"/>
              </a:lnSpc>
              <a:spcAft>
                <a:spcPts val="800"/>
              </a:spcAft>
              <a:buClr>
                <a:srgbClr val="808080"/>
              </a:buClr>
              <a:defRPr/>
            </a:pPr>
            <a:r>
              <a:rPr lang="en-US" b="1" noProof="1" smtClean="0">
                <a:solidFill>
                  <a:srgbClr val="FFFFFF"/>
                </a:solidFill>
                <a:effectLst>
                  <a:outerShdw blurRad="38100" dist="38100" dir="2700000" algn="tl">
                    <a:srgbClr val="000000">
                      <a:alpha val="43137"/>
                    </a:srgbClr>
                  </a:outerShdw>
                </a:effectLst>
                <a:cs typeface="Arial" charset="0"/>
              </a:rPr>
              <a:t>Reporting and Visibility</a:t>
            </a:r>
          </a:p>
        </p:txBody>
      </p:sp>
      <p:sp>
        <p:nvSpPr>
          <p:cNvPr id="49" name="Rechteck 96"/>
          <p:cNvSpPr/>
          <p:nvPr/>
        </p:nvSpPr>
        <p:spPr bwMode="gray">
          <a:xfrm rot="16200000">
            <a:off x="5004084" y="2204161"/>
            <a:ext cx="923355" cy="6483949"/>
          </a:xfrm>
          <a:prstGeom prst="snip1Rect">
            <a:avLst/>
          </a:prstGeom>
          <a:gradFill flip="none" rotWithShape="1">
            <a:gsLst>
              <a:gs pos="0">
                <a:schemeClr val="bg1">
                  <a:lumMod val="75000"/>
                </a:schemeClr>
              </a:gs>
              <a:gs pos="100000">
                <a:schemeClr val="bg1"/>
              </a:gs>
            </a:gsLst>
            <a:lin ang="5400000" scaled="0"/>
            <a:tileRect/>
          </a:gradFill>
          <a:ln w="12700">
            <a:gradFill flip="none" rotWithShape="1">
              <a:gsLst>
                <a:gs pos="0">
                  <a:schemeClr val="accent3"/>
                </a:gs>
                <a:gs pos="100000">
                  <a:srgbClr val="FFFFFF">
                    <a:alpha val="0"/>
                  </a:srgbClr>
                </a:gs>
              </a:gsLst>
              <a:lin ang="5400000" scaled="0"/>
              <a:tileRect/>
            </a:gradFill>
            <a:miter lim="800000"/>
            <a:headEnd/>
            <a:tailEnd/>
          </a:ln>
          <a:effectLst/>
        </p:spPr>
        <p:txBody>
          <a:bodyPr lIns="0" tIns="144000" rIns="0" bIns="0" anchor="t" anchorCtr="0"/>
          <a:lstStyle/>
          <a:p>
            <a:pPr lvl="0" algn="ctr">
              <a:lnSpc>
                <a:spcPct val="95000"/>
              </a:lnSpc>
              <a:spcAft>
                <a:spcPts val="400"/>
              </a:spcAft>
              <a:buClr>
                <a:srgbClr val="808080"/>
              </a:buClr>
              <a:defRPr/>
            </a:pPr>
            <a:endParaRPr lang="en-US" sz="1400" dirty="0" smtClean="0">
              <a:solidFill>
                <a:srgbClr val="262626"/>
              </a:solidFill>
            </a:endParaRPr>
          </a:p>
        </p:txBody>
      </p:sp>
      <p:sp>
        <p:nvSpPr>
          <p:cNvPr id="73" name="TextBox 72"/>
          <p:cNvSpPr txBox="1"/>
          <p:nvPr/>
        </p:nvSpPr>
        <p:spPr>
          <a:xfrm>
            <a:off x="2341120" y="1533759"/>
            <a:ext cx="6380849" cy="1077218"/>
          </a:xfrm>
          <a:prstGeom prst="rect">
            <a:avLst/>
          </a:prstGeom>
          <a:noFill/>
        </p:spPr>
        <p:txBody>
          <a:bodyPr wrap="square" rtlCol="0">
            <a:spAutoFit/>
          </a:bodyPr>
          <a:lstStyle/>
          <a:p>
            <a:pPr marL="233363" indent="-233363">
              <a:buFont typeface="Arial" pitchFamily="34" charset="0"/>
              <a:buChar char="•"/>
            </a:pPr>
            <a:r>
              <a:rPr lang="en-US" sz="1600" dirty="0" smtClean="0">
                <a:solidFill>
                  <a:srgbClr val="404040"/>
                </a:solidFill>
                <a:cs typeface="Helvetica 55 Roman"/>
              </a:rPr>
              <a:t>Singular hosted console for managing wireless &amp; security devices</a:t>
            </a:r>
          </a:p>
          <a:p>
            <a:pPr marL="233363" indent="-233363">
              <a:buFont typeface="Arial" pitchFamily="34" charset="0"/>
              <a:buChar char="•"/>
            </a:pPr>
            <a:r>
              <a:rPr lang="en-US" sz="1600" dirty="0" smtClean="0">
                <a:solidFill>
                  <a:srgbClr val="404040"/>
                </a:solidFill>
                <a:cs typeface="Helvetica 55 Roman"/>
              </a:rPr>
              <a:t>Dashboards for both wireless (</a:t>
            </a:r>
            <a:r>
              <a:rPr lang="en-US" sz="1600" dirty="0" err="1" smtClean="0">
                <a:solidFill>
                  <a:srgbClr val="404040"/>
                </a:solidFill>
                <a:cs typeface="Helvetica 55 Roman"/>
              </a:rPr>
              <a:t>FortiAP</a:t>
            </a:r>
            <a:r>
              <a:rPr lang="en-US" sz="1600" dirty="0" smtClean="0">
                <a:solidFill>
                  <a:srgbClr val="404040"/>
                </a:solidFill>
                <a:cs typeface="Helvetica 55 Roman"/>
              </a:rPr>
              <a:t>) and security (FortiGate) </a:t>
            </a:r>
          </a:p>
          <a:p>
            <a:pPr marL="233363" indent="-233363">
              <a:buFont typeface="Arial" pitchFamily="34" charset="0"/>
              <a:buChar char="•"/>
            </a:pPr>
            <a:r>
              <a:rPr lang="en-US" sz="1600" dirty="0" smtClean="0">
                <a:solidFill>
                  <a:srgbClr val="404040"/>
                </a:solidFill>
                <a:cs typeface="Helvetica 55 Roman"/>
              </a:rPr>
              <a:t>No setup fees; service is free of charge w/ no recurring expenses</a:t>
            </a:r>
          </a:p>
          <a:p>
            <a:pPr marL="233363" indent="-233363"/>
            <a:endParaRPr lang="en-US" sz="1600" dirty="0" smtClean="0">
              <a:solidFill>
                <a:srgbClr val="404040"/>
              </a:solidFill>
              <a:cs typeface="Helvetica 55 Roman"/>
            </a:endParaRPr>
          </a:p>
        </p:txBody>
      </p:sp>
      <p:sp>
        <p:nvSpPr>
          <p:cNvPr id="74" name="TextBox 73"/>
          <p:cNvSpPr txBox="1"/>
          <p:nvPr/>
        </p:nvSpPr>
        <p:spPr>
          <a:xfrm>
            <a:off x="2347604" y="2690811"/>
            <a:ext cx="6380849" cy="1077218"/>
          </a:xfrm>
          <a:prstGeom prst="rect">
            <a:avLst/>
          </a:prstGeom>
          <a:noFill/>
        </p:spPr>
        <p:txBody>
          <a:bodyPr wrap="square" rtlCol="0">
            <a:spAutoFit/>
          </a:bodyPr>
          <a:lstStyle/>
          <a:p>
            <a:pPr marL="233363" indent="-233363">
              <a:buFont typeface="Arial" pitchFamily="34" charset="0"/>
              <a:buChar char="•"/>
            </a:pPr>
            <a:r>
              <a:rPr lang="en-US" sz="1600" dirty="0" smtClean="0">
                <a:solidFill>
                  <a:srgbClr val="404040"/>
                </a:solidFill>
                <a:cs typeface="Helvetica 55 Roman"/>
              </a:rPr>
              <a:t>Simple provisioning makes initial deployment much less complex</a:t>
            </a:r>
          </a:p>
          <a:p>
            <a:pPr marL="233363" indent="-233363">
              <a:buFont typeface="Arial" pitchFamily="34" charset="0"/>
              <a:buChar char="•"/>
            </a:pPr>
            <a:r>
              <a:rPr lang="en-US" sz="1600" dirty="0" smtClean="0">
                <a:solidFill>
                  <a:srgbClr val="404040"/>
                </a:solidFill>
                <a:cs typeface="Helvetica 55 Roman"/>
              </a:rPr>
              <a:t>Use included key to register a device to your FortiCloud account</a:t>
            </a:r>
          </a:p>
          <a:p>
            <a:pPr marL="233363" indent="-233363">
              <a:buFont typeface="Arial" pitchFamily="34" charset="0"/>
              <a:buChar char="•"/>
            </a:pPr>
            <a:r>
              <a:rPr lang="en-US" sz="1600" dirty="0" smtClean="0">
                <a:solidFill>
                  <a:srgbClr val="404040"/>
                </a:solidFill>
                <a:cs typeface="Helvetica 55 Roman"/>
              </a:rPr>
              <a:t>Bulk deployment options for mapping many FortiAPs to FortiCloud </a:t>
            </a:r>
          </a:p>
          <a:p>
            <a:pPr marL="233363" indent="-233363"/>
            <a:endParaRPr lang="en-US" sz="1600" dirty="0" smtClean="0">
              <a:solidFill>
                <a:srgbClr val="404040"/>
              </a:solidFill>
              <a:cs typeface="Helvetica 55 Roman"/>
            </a:endParaRPr>
          </a:p>
        </p:txBody>
      </p:sp>
      <p:sp>
        <p:nvSpPr>
          <p:cNvPr id="75" name="TextBox 74"/>
          <p:cNvSpPr txBox="1"/>
          <p:nvPr/>
        </p:nvSpPr>
        <p:spPr>
          <a:xfrm>
            <a:off x="2347603" y="3848398"/>
            <a:ext cx="6446201" cy="1077218"/>
          </a:xfrm>
          <a:prstGeom prst="rect">
            <a:avLst/>
          </a:prstGeom>
          <a:noFill/>
        </p:spPr>
        <p:txBody>
          <a:bodyPr wrap="square" rtlCol="0">
            <a:spAutoFit/>
          </a:bodyPr>
          <a:lstStyle/>
          <a:p>
            <a:pPr marL="233363" indent="-233363">
              <a:buFont typeface="Arial" pitchFamily="34" charset="0"/>
              <a:buChar char="•"/>
            </a:pPr>
            <a:r>
              <a:rPr lang="en-US" sz="1600" dirty="0" smtClean="0">
                <a:solidFill>
                  <a:srgbClr val="404040"/>
                </a:solidFill>
                <a:cs typeface="Helvetica 55 Roman"/>
              </a:rPr>
              <a:t>Configure wireless security modes, encryption, authentication, etc.</a:t>
            </a:r>
          </a:p>
          <a:p>
            <a:pPr marL="233363" indent="-233363">
              <a:buFont typeface="Arial" pitchFamily="34" charset="0"/>
              <a:buChar char="•"/>
            </a:pPr>
            <a:r>
              <a:rPr lang="en-US" sz="1600" dirty="0" smtClean="0">
                <a:solidFill>
                  <a:srgbClr val="404040"/>
                </a:solidFill>
                <a:cs typeface="Helvetica 55 Roman"/>
              </a:rPr>
              <a:t>Detection of rogue APs + WIDS facilitates PCI compliance</a:t>
            </a:r>
          </a:p>
          <a:p>
            <a:pPr marL="233363" indent="-233363">
              <a:buFont typeface="Arial" pitchFamily="34" charset="0"/>
              <a:buChar char="•"/>
            </a:pPr>
            <a:r>
              <a:rPr lang="en-US" sz="1600" dirty="0" smtClean="0">
                <a:solidFill>
                  <a:srgbClr val="404040"/>
                </a:solidFill>
                <a:cs typeface="Helvetica 55 Roman"/>
              </a:rPr>
              <a:t>Offloads suspicious files to cloud sandbox for analysis</a:t>
            </a:r>
          </a:p>
          <a:p>
            <a:pPr marL="233363" indent="-233363"/>
            <a:endParaRPr lang="en-US" sz="1600" dirty="0" smtClean="0">
              <a:solidFill>
                <a:srgbClr val="404040"/>
              </a:solidFill>
              <a:cs typeface="Helvetica 55 Roman"/>
            </a:endParaRPr>
          </a:p>
        </p:txBody>
      </p:sp>
      <p:sp>
        <p:nvSpPr>
          <p:cNvPr id="76" name="TextBox 75"/>
          <p:cNvSpPr txBox="1"/>
          <p:nvPr/>
        </p:nvSpPr>
        <p:spPr>
          <a:xfrm>
            <a:off x="2367060" y="5025445"/>
            <a:ext cx="6380849" cy="1077218"/>
          </a:xfrm>
          <a:prstGeom prst="rect">
            <a:avLst/>
          </a:prstGeom>
          <a:noFill/>
        </p:spPr>
        <p:txBody>
          <a:bodyPr wrap="square" rtlCol="0">
            <a:spAutoFit/>
          </a:bodyPr>
          <a:lstStyle/>
          <a:p>
            <a:pPr marL="233363" indent="-233363">
              <a:buFont typeface="Arial" pitchFamily="34" charset="0"/>
              <a:buChar char="•"/>
            </a:pPr>
            <a:r>
              <a:rPr lang="en-US" sz="1600" dirty="0" smtClean="0">
                <a:solidFill>
                  <a:srgbClr val="404040"/>
                </a:solidFill>
                <a:cs typeface="Helvetica 55 Roman"/>
              </a:rPr>
              <a:t>Wireless/security log filtering and drill-down capabilities</a:t>
            </a:r>
          </a:p>
          <a:p>
            <a:pPr marL="233363" indent="-233363">
              <a:buFont typeface="Arial" pitchFamily="34" charset="0"/>
              <a:buChar char="•"/>
            </a:pPr>
            <a:r>
              <a:rPr lang="en-US" sz="1600" dirty="0" smtClean="0">
                <a:solidFill>
                  <a:srgbClr val="404040"/>
                </a:solidFill>
                <a:cs typeface="Helvetica 55 Roman"/>
              </a:rPr>
              <a:t>Built-in </a:t>
            </a:r>
            <a:r>
              <a:rPr lang="en-US" sz="1600" dirty="0" err="1" smtClean="0">
                <a:solidFill>
                  <a:srgbClr val="404040"/>
                </a:solidFill>
                <a:cs typeface="Helvetica 55 Roman"/>
              </a:rPr>
              <a:t>FortiView</a:t>
            </a:r>
            <a:r>
              <a:rPr lang="en-US" sz="1600" dirty="0" smtClean="0">
                <a:solidFill>
                  <a:srgbClr val="404040"/>
                </a:solidFill>
                <a:cs typeface="Helvetica 55 Roman"/>
              </a:rPr>
              <a:t> forensics for app/web/threat usage stats</a:t>
            </a:r>
          </a:p>
          <a:p>
            <a:pPr marL="233363" indent="-233363">
              <a:buFont typeface="Arial" pitchFamily="34" charset="0"/>
              <a:buChar char="•"/>
            </a:pPr>
            <a:r>
              <a:rPr lang="en-US" sz="1600" dirty="0" smtClean="0">
                <a:solidFill>
                  <a:srgbClr val="404040"/>
                </a:solidFill>
                <a:cs typeface="Helvetica 55 Roman"/>
              </a:rPr>
              <a:t>Includes pre-defined PDF reports with chart visualizations</a:t>
            </a:r>
          </a:p>
          <a:p>
            <a:pPr marL="233363" indent="-233363"/>
            <a:endParaRPr lang="en-US" sz="1600" dirty="0" smtClean="0">
              <a:solidFill>
                <a:srgbClr val="404040"/>
              </a:solidFill>
              <a:cs typeface="Helvetica 55 Roman"/>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500"/>
                                        <p:tgtEl>
                                          <p:spTgt spid="4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1000"/>
                                        <p:tgtEl>
                                          <p:spTgt spid="40"/>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1000"/>
                                        <p:tgtEl>
                                          <p:spTgt spid="4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1000"/>
                                        <p:tgtEl>
                                          <p:spTgt spid="46"/>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wipe(left)">
                                      <p:cBhvr>
                                        <p:cTn id="32"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2" grpId="0" animBg="1"/>
      <p:bldP spid="43" grpId="0" animBg="1"/>
      <p:bldP spid="45" grpId="0" animBg="1"/>
      <p:bldP spid="46" grpId="0" animBg="1"/>
      <p:bldP spid="48" grpId="0" animBg="1"/>
      <p:bldP spid="4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FortiCloud: How It Works</a:t>
            </a:r>
            <a:endParaRPr lang="en-US" dirty="0"/>
          </a:p>
        </p:txBody>
      </p:sp>
      <p:sp>
        <p:nvSpPr>
          <p:cNvPr id="3" name="Text Placeholder 2"/>
          <p:cNvSpPr>
            <a:spLocks noGrp="1"/>
          </p:cNvSpPr>
          <p:nvPr>
            <p:ph type="body" sz="quarter" idx="11"/>
          </p:nvPr>
        </p:nvSpPr>
        <p:spPr>
          <a:xfrm>
            <a:off x="4966287" y="1188113"/>
            <a:ext cx="4055165" cy="1424034"/>
          </a:xfrm>
        </p:spPr>
        <p:txBody>
          <a:bodyPr/>
          <a:lstStyle/>
          <a:p>
            <a:r>
              <a:rPr lang="en-US" dirty="0" smtClean="0"/>
              <a:t>Logging enabled by default</a:t>
            </a:r>
            <a:br>
              <a:rPr lang="en-US" dirty="0" smtClean="0"/>
            </a:br>
            <a:r>
              <a:rPr lang="en-US" dirty="0" smtClean="0"/>
              <a:t>(no user traffic – logs only)</a:t>
            </a:r>
          </a:p>
          <a:p>
            <a:r>
              <a:rPr lang="en-US" dirty="0" smtClean="0"/>
              <a:t>All devices managed directly</a:t>
            </a:r>
          </a:p>
          <a:p>
            <a:r>
              <a:rPr lang="en-US" dirty="0" smtClean="0"/>
              <a:t>AP networks can be grouped</a:t>
            </a:r>
          </a:p>
        </p:txBody>
      </p:sp>
      <p:sp>
        <p:nvSpPr>
          <p:cNvPr id="5" name="Rectangle 4"/>
          <p:cNvSpPr/>
          <p:nvPr/>
        </p:nvSpPr>
        <p:spPr bwMode="auto">
          <a:xfrm>
            <a:off x="171450" y="1219200"/>
            <a:ext cx="3990975" cy="628650"/>
          </a:xfrm>
          <a:prstGeom prst="rect">
            <a:avLst/>
          </a:prstGeom>
          <a:solidFill>
            <a:schemeClr val="accent6">
              <a:lumMod val="20000"/>
              <a:lumOff val="80000"/>
              <a:alpha val="50000"/>
            </a:schemeClr>
          </a:solidFill>
          <a:ln w="31750" cap="flat" cmpd="sng" algn="ctr">
            <a:solidFill>
              <a:schemeClr val="accent6">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14300" eaLnBrk="0" fontAlgn="base" hangingPunct="0">
              <a:spcBef>
                <a:spcPct val="20000"/>
              </a:spcBef>
              <a:spcAft>
                <a:spcPct val="0"/>
              </a:spcAft>
              <a:buClr>
                <a:schemeClr val="accent1"/>
              </a:buClr>
              <a:buSzPct val="90000"/>
            </a:pPr>
            <a:r>
              <a:rPr lang="en-US" sz="1200" b="1" dirty="0" smtClean="0">
                <a:solidFill>
                  <a:srgbClr val="000000"/>
                </a:solidFill>
                <a:latin typeface="Arial" charset="0"/>
              </a:rPr>
              <a:t>Challenge: </a:t>
            </a:r>
            <a:r>
              <a:rPr lang="en-US" sz="1200" i="1" dirty="0" smtClean="0">
                <a:solidFill>
                  <a:srgbClr val="000000"/>
                </a:solidFill>
                <a:latin typeface="Arial" charset="0"/>
              </a:rPr>
              <a:t>Setting up a cost-effective, highly available logging and management infrastructure for security and wireless devices</a:t>
            </a:r>
            <a:endParaRPr lang="en-US" sz="1200" b="1" i="1" dirty="0">
              <a:solidFill>
                <a:srgbClr val="000000"/>
              </a:solidFill>
              <a:latin typeface="Arial" charset="0"/>
            </a:endParaRPr>
          </a:p>
        </p:txBody>
      </p:sp>
      <p:sp>
        <p:nvSpPr>
          <p:cNvPr id="6" name="Cloud 5"/>
          <p:cNvSpPr/>
          <p:nvPr/>
        </p:nvSpPr>
        <p:spPr bwMode="auto">
          <a:xfrm rot="11178384">
            <a:off x="3519045" y="2780583"/>
            <a:ext cx="2028388" cy="1279346"/>
          </a:xfrm>
          <a:prstGeom prst="cloud">
            <a:avLst/>
          </a:prstGeom>
          <a:gradFill flip="none" rotWithShape="1">
            <a:gsLst>
              <a:gs pos="0">
                <a:srgbClr val="A5ACB0"/>
              </a:gs>
              <a:gs pos="100000">
                <a:srgbClr val="FFFFFF"/>
              </a:gs>
            </a:gsLst>
            <a:lin ang="5400000" scaled="0"/>
            <a:tileRect/>
          </a:gradFill>
          <a:ln w="9525" cap="flat" cmpd="sng" algn="ctr">
            <a:solidFill>
              <a:schemeClr val="bg1">
                <a:lumMod val="50000"/>
                <a:alpha val="38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defPPr>
              <a:defRPr lang="en-US"/>
            </a:defPPr>
            <a:lvl1pPr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effectLst/>
              <a:latin typeface="Arial" charset="0"/>
            </a:endParaRPr>
          </a:p>
        </p:txBody>
      </p:sp>
      <p:cxnSp>
        <p:nvCxnSpPr>
          <p:cNvPr id="15" name="Straight Connector 14"/>
          <p:cNvCxnSpPr/>
          <p:nvPr/>
        </p:nvCxnSpPr>
        <p:spPr bwMode="auto">
          <a:xfrm>
            <a:off x="4779390" y="3817856"/>
            <a:ext cx="1821435" cy="1173244"/>
          </a:xfrm>
          <a:prstGeom prst="line">
            <a:avLst/>
          </a:prstGeom>
          <a:solidFill>
            <a:schemeClr val="accent2">
              <a:alpha val="42000"/>
            </a:schemeClr>
          </a:solidFill>
          <a:ln w="31750" cap="flat" cmpd="sng" algn="ctr">
            <a:solidFill>
              <a:schemeClr val="accent3">
                <a:lumMod val="75000"/>
              </a:schemeClr>
            </a:solidFill>
            <a:prstDash val="sysDot"/>
            <a:round/>
            <a:headEnd type="none" w="med" len="med"/>
            <a:tailEnd type="none" w="med" len="med"/>
          </a:ln>
          <a:effectLst/>
        </p:spPr>
      </p:cxnSp>
      <p:cxnSp>
        <p:nvCxnSpPr>
          <p:cNvPr id="16" name="Straight Connector 15"/>
          <p:cNvCxnSpPr>
            <a:stCxn id="39" idx="3"/>
          </p:cNvCxnSpPr>
          <p:nvPr/>
        </p:nvCxnSpPr>
        <p:spPr bwMode="auto">
          <a:xfrm flipV="1">
            <a:off x="2114520" y="3817856"/>
            <a:ext cx="2174676" cy="1314976"/>
          </a:xfrm>
          <a:prstGeom prst="line">
            <a:avLst/>
          </a:prstGeom>
          <a:solidFill>
            <a:schemeClr val="accent2">
              <a:alpha val="42000"/>
            </a:schemeClr>
          </a:solidFill>
          <a:ln w="31750" cap="flat" cmpd="sng" algn="ctr">
            <a:solidFill>
              <a:schemeClr val="accent3">
                <a:lumMod val="75000"/>
              </a:schemeClr>
            </a:solidFill>
            <a:prstDash val="sysDot"/>
            <a:round/>
            <a:headEnd type="none" w="med" len="med"/>
            <a:tailEnd type="none" w="med" len="med"/>
          </a:ln>
          <a:effectLst/>
        </p:spPr>
      </p:cxnSp>
      <p:sp>
        <p:nvSpPr>
          <p:cNvPr id="31" name="TextBox 30"/>
          <p:cNvSpPr txBox="1"/>
          <p:nvPr/>
        </p:nvSpPr>
        <p:spPr>
          <a:xfrm>
            <a:off x="5012039" y="5723551"/>
            <a:ext cx="1289135" cy="400110"/>
          </a:xfrm>
          <a:prstGeom prst="rect">
            <a:avLst/>
          </a:prstGeom>
          <a:noFill/>
        </p:spPr>
        <p:txBody>
          <a:bodyPr wrap="none" rtlCol="0">
            <a:spAutoFit/>
          </a:bodyPr>
          <a:lstStyle/>
          <a:p>
            <a:r>
              <a:rPr lang="en-US" sz="1200" b="1" dirty="0" err="1" smtClean="0">
                <a:solidFill>
                  <a:srgbClr val="404040"/>
                </a:solidFill>
                <a:latin typeface="Helvetica 55 Roman"/>
                <a:cs typeface="Helvetica 55 Roman"/>
              </a:rPr>
              <a:t>FortiWiFis</a:t>
            </a:r>
            <a:endParaRPr lang="en-US" sz="1200" b="1" dirty="0" smtClean="0">
              <a:solidFill>
                <a:srgbClr val="404040"/>
              </a:solidFill>
              <a:latin typeface="Helvetica 55 Roman"/>
              <a:cs typeface="Helvetica 55 Roman"/>
            </a:endParaRPr>
          </a:p>
          <a:p>
            <a:r>
              <a:rPr lang="en-US" sz="800" dirty="0" smtClean="0">
                <a:solidFill>
                  <a:srgbClr val="404040"/>
                </a:solidFill>
                <a:latin typeface="Helvetica 55 Roman"/>
                <a:cs typeface="Helvetica 55 Roman"/>
              </a:rPr>
              <a:t>(Firewalls with Wireless)</a:t>
            </a:r>
          </a:p>
        </p:txBody>
      </p:sp>
      <p:cxnSp>
        <p:nvCxnSpPr>
          <p:cNvPr id="36" name="Straight Connector 35"/>
          <p:cNvCxnSpPr>
            <a:stCxn id="19" idx="2"/>
          </p:cNvCxnSpPr>
          <p:nvPr/>
        </p:nvCxnSpPr>
        <p:spPr bwMode="auto">
          <a:xfrm>
            <a:off x="4540312" y="3853800"/>
            <a:ext cx="3408" cy="1057581"/>
          </a:xfrm>
          <a:prstGeom prst="line">
            <a:avLst/>
          </a:prstGeom>
          <a:solidFill>
            <a:schemeClr val="accent2">
              <a:alpha val="42000"/>
            </a:schemeClr>
          </a:solidFill>
          <a:ln w="31750" cap="flat" cmpd="sng" algn="ctr">
            <a:solidFill>
              <a:schemeClr val="accent3">
                <a:lumMod val="75000"/>
              </a:schemeClr>
            </a:solidFill>
            <a:prstDash val="sysDot"/>
            <a:round/>
            <a:headEnd type="none" w="med" len="med"/>
            <a:tailEnd type="none" w="med" len="med"/>
          </a:ln>
          <a:effectLst/>
        </p:spPr>
      </p:cxnSp>
      <p:sp>
        <p:nvSpPr>
          <p:cNvPr id="47" name="Oval 46"/>
          <p:cNvSpPr/>
          <p:nvPr/>
        </p:nvSpPr>
        <p:spPr bwMode="invGray">
          <a:xfrm>
            <a:off x="6165128" y="4119514"/>
            <a:ext cx="2215298" cy="2177591"/>
          </a:xfrm>
          <a:prstGeom prst="ellipse">
            <a:avLst/>
          </a:prstGeom>
          <a:solidFill>
            <a:schemeClr val="bg1"/>
          </a:solidFill>
          <a:ln w="31750">
            <a:solidFill>
              <a:schemeClr val="accent3">
                <a:lumMod val="75000"/>
              </a:schemeClr>
            </a:solidFill>
            <a:prstDash val="sysDot"/>
            <a:round/>
            <a:headEnd/>
            <a:tailEnd/>
          </a:ln>
          <a:extLst/>
        </p:spPr>
        <p:txBody>
          <a:bodyPr wrap="square" rtlCol="0" anchor="ctr"/>
          <a:lstStyle/>
          <a:p>
            <a:pPr algn="ctr" defTabSz="342879"/>
            <a:endParaRPr lang="en-US" sz="2000" dirty="0" smtClean="0"/>
          </a:p>
        </p:txBody>
      </p:sp>
      <p:grpSp>
        <p:nvGrpSpPr>
          <p:cNvPr id="61" name="Group 81"/>
          <p:cNvGrpSpPr/>
          <p:nvPr/>
        </p:nvGrpSpPr>
        <p:grpSpPr>
          <a:xfrm>
            <a:off x="6796372" y="3044507"/>
            <a:ext cx="1946796" cy="1427578"/>
            <a:chOff x="4562161" y="1406019"/>
            <a:chExt cx="1946796" cy="1427578"/>
          </a:xfrm>
        </p:grpSpPr>
        <p:sp>
          <p:nvSpPr>
            <p:cNvPr id="62" name="Rounded Rectangle 61"/>
            <p:cNvSpPr/>
            <p:nvPr/>
          </p:nvSpPr>
          <p:spPr bwMode="auto">
            <a:xfrm>
              <a:off x="4562161" y="1406019"/>
              <a:ext cx="1946796" cy="1002884"/>
            </a:xfrm>
            <a:prstGeom prst="roundRect">
              <a:avLst/>
            </a:prstGeom>
            <a:solidFill>
              <a:schemeClr val="accent3">
                <a:lumMod val="20000"/>
                <a:lumOff val="80000"/>
              </a:schemeClr>
            </a:solidFill>
            <a:ln w="31750" cap="flat" cmpd="sng" algn="ctr">
              <a:solidFill>
                <a:schemeClr val="bg2">
                  <a:lumMod val="2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r>
                <a:rPr lang="en-US" sz="1000" dirty="0" err="1" smtClean="0">
                  <a:solidFill>
                    <a:srgbClr val="000000"/>
                  </a:solidFill>
                  <a:latin typeface="Arial" charset="0"/>
                </a:rPr>
                <a:t>FortiAPs</a:t>
              </a:r>
              <a:r>
                <a:rPr lang="en-US" sz="1000" dirty="0" smtClean="0">
                  <a:solidFill>
                    <a:srgbClr val="000000"/>
                  </a:solidFill>
                  <a:latin typeface="Arial" charset="0"/>
                </a:rPr>
                <a:t> can be grouped and configured as logical units </a:t>
              </a:r>
              <a:br>
                <a:rPr lang="en-US" sz="1000" dirty="0" smtClean="0">
                  <a:solidFill>
                    <a:srgbClr val="000000"/>
                  </a:solidFill>
                  <a:latin typeface="Arial" charset="0"/>
                </a:rPr>
              </a:br>
              <a:r>
                <a:rPr lang="en-US" sz="1000" dirty="0" smtClean="0">
                  <a:solidFill>
                    <a:srgbClr val="000000"/>
                  </a:solidFill>
                  <a:latin typeface="Arial" charset="0"/>
                </a:rPr>
                <a:t>and locations</a:t>
              </a:r>
              <a:endParaRPr kumimoji="0" lang="en-US" sz="1000" b="0" i="0" u="none" strike="noStrike" cap="none" normalizeH="0" baseline="0" dirty="0">
                <a:ln>
                  <a:noFill/>
                </a:ln>
                <a:solidFill>
                  <a:srgbClr val="000000"/>
                </a:solidFill>
                <a:effectLst/>
                <a:latin typeface="Arial" charset="0"/>
              </a:endParaRPr>
            </a:p>
          </p:txBody>
        </p:sp>
        <p:sp>
          <p:nvSpPr>
            <p:cNvPr id="63" name="Right Triangle 62"/>
            <p:cNvSpPr/>
            <p:nvPr/>
          </p:nvSpPr>
          <p:spPr bwMode="auto">
            <a:xfrm flipV="1">
              <a:off x="4722771" y="2410810"/>
              <a:ext cx="207955" cy="422787"/>
            </a:xfrm>
            <a:prstGeom prst="rtTriangle">
              <a:avLst/>
            </a:prstGeom>
            <a:solidFill>
              <a:schemeClr val="bg2">
                <a:lumMod val="25000"/>
              </a:schemeClr>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grpSp>
      <p:grpSp>
        <p:nvGrpSpPr>
          <p:cNvPr id="64" name="Group 81"/>
          <p:cNvGrpSpPr/>
          <p:nvPr/>
        </p:nvGrpSpPr>
        <p:grpSpPr>
          <a:xfrm>
            <a:off x="1309971" y="2328071"/>
            <a:ext cx="2800390" cy="1386018"/>
            <a:chOff x="4562161" y="1406019"/>
            <a:chExt cx="2800390" cy="1386018"/>
          </a:xfrm>
        </p:grpSpPr>
        <p:sp>
          <p:nvSpPr>
            <p:cNvPr id="66" name="Right Triangle 65"/>
            <p:cNvSpPr/>
            <p:nvPr/>
          </p:nvSpPr>
          <p:spPr bwMode="auto">
            <a:xfrm rot="18636009" flipH="1" flipV="1">
              <a:off x="6705254" y="2134740"/>
              <a:ext cx="251603" cy="1062991"/>
            </a:xfrm>
            <a:prstGeom prst="rtTriangle">
              <a:avLst/>
            </a:prstGeom>
            <a:solidFill>
              <a:schemeClr val="bg2">
                <a:lumMod val="25000"/>
              </a:schemeClr>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65" name="Rounded Rectangle 64"/>
            <p:cNvSpPr/>
            <p:nvPr/>
          </p:nvSpPr>
          <p:spPr bwMode="auto">
            <a:xfrm>
              <a:off x="4562161" y="1406019"/>
              <a:ext cx="1946796" cy="1002884"/>
            </a:xfrm>
            <a:prstGeom prst="roundRect">
              <a:avLst/>
            </a:prstGeom>
            <a:solidFill>
              <a:schemeClr val="accent3">
                <a:lumMod val="20000"/>
                <a:lumOff val="80000"/>
              </a:schemeClr>
            </a:solidFill>
            <a:ln w="31750" cap="flat" cmpd="sng" algn="ctr">
              <a:solidFill>
                <a:schemeClr val="bg2">
                  <a:lumMod val="2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r>
                <a:rPr lang="en-US" sz="1000" dirty="0" smtClean="0">
                  <a:solidFill>
                    <a:srgbClr val="000000"/>
                  </a:solidFill>
                  <a:latin typeface="Arial" charset="0"/>
                </a:rPr>
                <a:t>Device settings can be managed directly from the FortiCloud hosted management console</a:t>
              </a:r>
              <a:endParaRPr kumimoji="0" lang="en-US" sz="1000" b="0" i="0" u="none" strike="noStrike" cap="none" normalizeH="0" baseline="0" dirty="0">
                <a:ln>
                  <a:noFill/>
                </a:ln>
                <a:solidFill>
                  <a:srgbClr val="000000"/>
                </a:solidFill>
                <a:effectLst/>
                <a:latin typeface="Arial" charset="0"/>
              </a:endParaRPr>
            </a:p>
          </p:txBody>
        </p:sp>
      </p:grpSp>
      <p:sp>
        <p:nvSpPr>
          <p:cNvPr id="12" name="TextBox 11"/>
          <p:cNvSpPr txBox="1"/>
          <p:nvPr/>
        </p:nvSpPr>
        <p:spPr>
          <a:xfrm>
            <a:off x="2243757" y="5727643"/>
            <a:ext cx="954107" cy="400110"/>
          </a:xfrm>
          <a:prstGeom prst="rect">
            <a:avLst/>
          </a:prstGeom>
          <a:noFill/>
        </p:spPr>
        <p:txBody>
          <a:bodyPr wrap="none" rtlCol="0">
            <a:spAutoFit/>
          </a:bodyPr>
          <a:lstStyle/>
          <a:p>
            <a:r>
              <a:rPr lang="en-US" sz="1200" b="1" dirty="0" smtClean="0">
                <a:solidFill>
                  <a:srgbClr val="404040"/>
                </a:solidFill>
                <a:latin typeface="Helvetica 55 Roman"/>
                <a:cs typeface="Helvetica 55 Roman"/>
              </a:rPr>
              <a:t>FortiGates</a:t>
            </a:r>
            <a:r>
              <a:rPr lang="en-US" sz="1200" dirty="0" smtClean="0">
                <a:solidFill>
                  <a:srgbClr val="404040"/>
                </a:solidFill>
                <a:latin typeface="Helvetica 55 Roman"/>
                <a:cs typeface="Helvetica 55 Roman"/>
              </a:rPr>
              <a:t/>
            </a:r>
            <a:br>
              <a:rPr lang="en-US" sz="1200" dirty="0" smtClean="0">
                <a:solidFill>
                  <a:srgbClr val="404040"/>
                </a:solidFill>
                <a:latin typeface="Helvetica 55 Roman"/>
                <a:cs typeface="Helvetica 55 Roman"/>
              </a:rPr>
            </a:br>
            <a:r>
              <a:rPr lang="en-US" sz="800" dirty="0" smtClean="0">
                <a:solidFill>
                  <a:srgbClr val="404040"/>
                </a:solidFill>
                <a:latin typeface="Helvetica 55 Roman"/>
                <a:cs typeface="Helvetica 55 Roman"/>
              </a:rPr>
              <a:t>(Firewalls)</a:t>
            </a:r>
          </a:p>
        </p:txBody>
      </p:sp>
      <p:sp>
        <p:nvSpPr>
          <p:cNvPr id="17" name="TextBox 16"/>
          <p:cNvSpPr txBox="1"/>
          <p:nvPr/>
        </p:nvSpPr>
        <p:spPr>
          <a:xfrm>
            <a:off x="4069827" y="2931121"/>
            <a:ext cx="965329" cy="276999"/>
          </a:xfrm>
          <a:prstGeom prst="rect">
            <a:avLst/>
          </a:prstGeom>
          <a:noFill/>
        </p:spPr>
        <p:txBody>
          <a:bodyPr wrap="none" rtlCol="0">
            <a:spAutoFit/>
          </a:bodyPr>
          <a:lstStyle/>
          <a:p>
            <a:r>
              <a:rPr lang="en-US" sz="1200" b="1" dirty="0" smtClean="0">
                <a:solidFill>
                  <a:srgbClr val="404040"/>
                </a:solidFill>
                <a:latin typeface="Helvetica 55 Roman"/>
                <a:cs typeface="Helvetica 55 Roman"/>
              </a:rPr>
              <a:t>FortiCloud</a:t>
            </a:r>
          </a:p>
        </p:txBody>
      </p:sp>
      <p:sp>
        <p:nvSpPr>
          <p:cNvPr id="13" name="TextBox 12"/>
          <p:cNvSpPr txBox="1"/>
          <p:nvPr/>
        </p:nvSpPr>
        <p:spPr>
          <a:xfrm>
            <a:off x="6924102" y="5740834"/>
            <a:ext cx="899605" cy="400110"/>
          </a:xfrm>
          <a:prstGeom prst="rect">
            <a:avLst/>
          </a:prstGeom>
          <a:noFill/>
        </p:spPr>
        <p:txBody>
          <a:bodyPr wrap="none" rtlCol="0">
            <a:spAutoFit/>
          </a:bodyPr>
          <a:lstStyle/>
          <a:p>
            <a:r>
              <a:rPr lang="en-US" sz="1200" b="1" dirty="0" err="1" smtClean="0">
                <a:solidFill>
                  <a:srgbClr val="404040"/>
                </a:solidFill>
                <a:latin typeface="Helvetica 55 Roman"/>
                <a:cs typeface="Helvetica 55 Roman"/>
              </a:rPr>
              <a:t>FortiAPs</a:t>
            </a:r>
            <a:endParaRPr lang="en-US" sz="1200" b="1" dirty="0" smtClean="0">
              <a:solidFill>
                <a:srgbClr val="404040"/>
              </a:solidFill>
              <a:latin typeface="Helvetica 55 Roman"/>
              <a:cs typeface="Helvetica 55 Roman"/>
            </a:endParaRPr>
          </a:p>
          <a:p>
            <a:r>
              <a:rPr lang="en-US" sz="800" dirty="0" smtClean="0">
                <a:solidFill>
                  <a:srgbClr val="404040"/>
                </a:solidFill>
                <a:latin typeface="Helvetica 55 Roman"/>
                <a:cs typeface="Helvetica 55 Roman"/>
              </a:rPr>
              <a:t>(Access Points)</a:t>
            </a:r>
          </a:p>
        </p:txBody>
      </p:sp>
      <p:pic>
        <p:nvPicPr>
          <p:cNvPr id="45" name="Picture 44" descr="Branch_Office.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487261" y="4783817"/>
            <a:ext cx="416760" cy="954130"/>
          </a:xfrm>
          <a:prstGeom prst="rect">
            <a:avLst/>
          </a:prstGeom>
        </p:spPr>
      </p:pic>
      <p:pic>
        <p:nvPicPr>
          <p:cNvPr id="46" name="Picture 4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flipH="1">
            <a:off x="7805269" y="5409706"/>
            <a:ext cx="363046" cy="372067"/>
          </a:xfrm>
          <a:prstGeom prst="rect">
            <a:avLst/>
          </a:prstGeom>
        </p:spPr>
      </p:pic>
      <p:sp>
        <p:nvSpPr>
          <p:cNvPr id="71" name="Rounded Rectangle 70"/>
          <p:cNvSpPr/>
          <p:nvPr/>
        </p:nvSpPr>
        <p:spPr bwMode="invGray">
          <a:xfrm rot="19801902">
            <a:off x="4360340" y="3507996"/>
            <a:ext cx="440206" cy="192436"/>
          </a:xfrm>
          <a:prstGeom prst="roundRect">
            <a:avLst/>
          </a:prstGeom>
          <a:solidFill>
            <a:schemeClr val="accent6">
              <a:lumMod val="20000"/>
              <a:lumOff val="80000"/>
            </a:schemeClr>
          </a:solidFill>
          <a:ln w="31750">
            <a:solidFill>
              <a:schemeClr val="accent6">
                <a:lumMod val="75000"/>
              </a:schemeClr>
            </a:solidFill>
            <a:round/>
            <a:headEnd/>
            <a:tailEnd/>
          </a:ln>
          <a:extLst/>
        </p:spPr>
        <p:txBody>
          <a:bodyPr wrap="square" lIns="0" tIns="0" rIns="0" bIns="0" rtlCol="0" anchor="ctr"/>
          <a:lstStyle/>
          <a:p>
            <a:pPr algn="ctr" defTabSz="342879"/>
            <a:r>
              <a:rPr lang="en-US" sz="800" b="1" dirty="0" smtClean="0"/>
              <a:t>CONFIG</a:t>
            </a:r>
          </a:p>
        </p:txBody>
      </p:sp>
      <p:sp>
        <p:nvSpPr>
          <p:cNvPr id="72" name="Rounded Rectangle 71"/>
          <p:cNvSpPr/>
          <p:nvPr/>
        </p:nvSpPr>
        <p:spPr bwMode="invGray">
          <a:xfrm rot="16368854">
            <a:off x="4352484" y="3424726"/>
            <a:ext cx="440206" cy="192436"/>
          </a:xfrm>
          <a:prstGeom prst="roundRect">
            <a:avLst/>
          </a:prstGeom>
          <a:solidFill>
            <a:schemeClr val="accent6">
              <a:lumMod val="20000"/>
              <a:lumOff val="80000"/>
            </a:schemeClr>
          </a:solidFill>
          <a:ln w="31750">
            <a:solidFill>
              <a:schemeClr val="accent6">
                <a:lumMod val="75000"/>
              </a:schemeClr>
            </a:solidFill>
            <a:round/>
            <a:headEnd/>
            <a:tailEnd/>
          </a:ln>
          <a:extLst/>
        </p:spPr>
        <p:txBody>
          <a:bodyPr wrap="square" lIns="0" tIns="0" rIns="0" bIns="0" rtlCol="0" anchor="ctr"/>
          <a:lstStyle/>
          <a:p>
            <a:pPr algn="ctr" defTabSz="342879"/>
            <a:r>
              <a:rPr lang="en-US" sz="800" b="1" dirty="0" smtClean="0"/>
              <a:t>CONFIG</a:t>
            </a:r>
          </a:p>
        </p:txBody>
      </p:sp>
      <p:sp>
        <p:nvSpPr>
          <p:cNvPr id="73" name="Rounded Rectangle 72"/>
          <p:cNvSpPr/>
          <p:nvPr/>
        </p:nvSpPr>
        <p:spPr bwMode="invGray">
          <a:xfrm rot="2063116">
            <a:off x="4305350" y="3500140"/>
            <a:ext cx="440206" cy="192436"/>
          </a:xfrm>
          <a:prstGeom prst="roundRect">
            <a:avLst/>
          </a:prstGeom>
          <a:solidFill>
            <a:schemeClr val="accent6">
              <a:lumMod val="20000"/>
              <a:lumOff val="80000"/>
            </a:schemeClr>
          </a:solidFill>
          <a:ln w="31750">
            <a:solidFill>
              <a:schemeClr val="accent6">
                <a:lumMod val="75000"/>
              </a:schemeClr>
            </a:solidFill>
            <a:round/>
            <a:headEnd/>
            <a:tailEnd/>
          </a:ln>
          <a:extLst/>
        </p:spPr>
        <p:txBody>
          <a:bodyPr wrap="square" lIns="0" tIns="0" rIns="0" bIns="0" rtlCol="0" anchor="ctr"/>
          <a:lstStyle/>
          <a:p>
            <a:pPr algn="ctr" defTabSz="342879"/>
            <a:r>
              <a:rPr lang="en-US" sz="800" b="1" dirty="0" smtClean="0"/>
              <a:t>CONFIG</a:t>
            </a:r>
          </a:p>
        </p:txBody>
      </p:sp>
      <p:sp>
        <p:nvSpPr>
          <p:cNvPr id="68" name="Rounded Rectangle 67"/>
          <p:cNvSpPr/>
          <p:nvPr/>
        </p:nvSpPr>
        <p:spPr bwMode="invGray">
          <a:xfrm rot="16200000">
            <a:off x="4340828" y="5177350"/>
            <a:ext cx="382362" cy="182661"/>
          </a:xfrm>
          <a:prstGeom prst="roundRect">
            <a:avLst/>
          </a:prstGeom>
          <a:solidFill>
            <a:schemeClr val="accent6">
              <a:lumMod val="20000"/>
              <a:lumOff val="80000"/>
            </a:schemeClr>
          </a:solidFill>
          <a:ln w="31750">
            <a:solidFill>
              <a:schemeClr val="accent6">
                <a:lumMod val="75000"/>
              </a:schemeClr>
            </a:solidFill>
            <a:round/>
            <a:headEnd/>
            <a:tailEnd/>
          </a:ln>
          <a:extLst/>
        </p:spPr>
        <p:txBody>
          <a:bodyPr wrap="square" lIns="0" tIns="0" rIns="0" bIns="0" rtlCol="0" anchor="ctr"/>
          <a:lstStyle/>
          <a:p>
            <a:pPr algn="ctr" defTabSz="342879"/>
            <a:r>
              <a:rPr lang="en-US" sz="800" b="1" dirty="0" smtClean="0"/>
              <a:t>LOGS</a:t>
            </a:r>
          </a:p>
        </p:txBody>
      </p:sp>
      <p:pic>
        <p:nvPicPr>
          <p:cNvPr id="41" name="Picture 40" descr="Mid-Enterprise.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3603215" y="4772818"/>
            <a:ext cx="1419654" cy="917033"/>
          </a:xfrm>
          <a:prstGeom prst="rect">
            <a:avLst/>
          </a:prstGeom>
        </p:spPr>
      </p:pic>
      <p:pic>
        <p:nvPicPr>
          <p:cNvPr id="32" name="Picture 31"/>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flipH="1">
            <a:off x="4772332" y="5163038"/>
            <a:ext cx="622925" cy="638403"/>
          </a:xfrm>
          <a:prstGeom prst="rect">
            <a:avLst/>
          </a:prstGeom>
        </p:spPr>
      </p:pic>
      <p:sp>
        <p:nvSpPr>
          <p:cNvPr id="69" name="Rounded Rectangle 68"/>
          <p:cNvSpPr/>
          <p:nvPr/>
        </p:nvSpPr>
        <p:spPr bwMode="invGray">
          <a:xfrm rot="1786727">
            <a:off x="6546698" y="4998242"/>
            <a:ext cx="382362" cy="182661"/>
          </a:xfrm>
          <a:prstGeom prst="roundRect">
            <a:avLst/>
          </a:prstGeom>
          <a:solidFill>
            <a:schemeClr val="accent6">
              <a:lumMod val="20000"/>
              <a:lumOff val="80000"/>
            </a:schemeClr>
          </a:solidFill>
          <a:ln w="31750">
            <a:solidFill>
              <a:schemeClr val="accent6">
                <a:lumMod val="75000"/>
              </a:schemeClr>
            </a:solidFill>
            <a:round/>
            <a:headEnd/>
            <a:tailEnd/>
          </a:ln>
          <a:extLst/>
        </p:spPr>
        <p:txBody>
          <a:bodyPr wrap="square" lIns="0" tIns="0" rIns="0" bIns="0" rtlCol="0" anchor="ctr"/>
          <a:lstStyle/>
          <a:p>
            <a:pPr algn="ctr" defTabSz="342879"/>
            <a:r>
              <a:rPr lang="en-US" sz="800" b="1" dirty="0" smtClean="0"/>
              <a:t>LOGS</a:t>
            </a:r>
          </a:p>
        </p:txBody>
      </p:sp>
      <p:sp>
        <p:nvSpPr>
          <p:cNvPr id="70" name="Rectangle 69"/>
          <p:cNvSpPr/>
          <p:nvPr/>
        </p:nvSpPr>
        <p:spPr bwMode="invGray">
          <a:xfrm>
            <a:off x="6513922" y="4939645"/>
            <a:ext cx="678730" cy="499621"/>
          </a:xfrm>
          <a:prstGeom prst="rect">
            <a:avLst/>
          </a:prstGeom>
          <a:solidFill>
            <a:schemeClr val="bg1"/>
          </a:solidFill>
          <a:ln w="9525">
            <a:noFill/>
            <a:round/>
            <a:headEnd/>
            <a:tailEnd/>
          </a:ln>
          <a:extLst/>
        </p:spPr>
        <p:txBody>
          <a:bodyPr wrap="square" rtlCol="0" anchor="ctr"/>
          <a:lstStyle/>
          <a:p>
            <a:pPr algn="ctr" defTabSz="342879"/>
            <a:endParaRPr lang="en-US" sz="2000" dirty="0" smtClean="0"/>
          </a:p>
        </p:txBody>
      </p:sp>
      <p:pic>
        <p:nvPicPr>
          <p:cNvPr id="40" name="Picture 39" descr="Branch_Office.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6533569" y="4772819"/>
            <a:ext cx="416760" cy="954130"/>
          </a:xfrm>
          <a:prstGeom prst="rect">
            <a:avLst/>
          </a:prstGeom>
        </p:spPr>
      </p:pic>
      <p:pic>
        <p:nvPicPr>
          <p:cNvPr id="33" name="Picture 32"/>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flipH="1">
            <a:off x="6851577" y="5398708"/>
            <a:ext cx="363046" cy="372067"/>
          </a:xfrm>
          <a:prstGeom prst="rect">
            <a:avLst/>
          </a:prstGeom>
        </p:spPr>
      </p:pic>
      <p:sp>
        <p:nvSpPr>
          <p:cNvPr id="67" name="Rounded Rectangle 66"/>
          <p:cNvSpPr/>
          <p:nvPr/>
        </p:nvSpPr>
        <p:spPr bwMode="invGray">
          <a:xfrm rot="19801902">
            <a:off x="1605483" y="5251194"/>
            <a:ext cx="382362" cy="182661"/>
          </a:xfrm>
          <a:prstGeom prst="roundRect">
            <a:avLst/>
          </a:prstGeom>
          <a:solidFill>
            <a:schemeClr val="accent6">
              <a:lumMod val="20000"/>
              <a:lumOff val="80000"/>
            </a:schemeClr>
          </a:solidFill>
          <a:ln w="31750">
            <a:solidFill>
              <a:schemeClr val="accent6">
                <a:lumMod val="75000"/>
              </a:schemeClr>
            </a:solidFill>
            <a:round/>
            <a:headEnd/>
            <a:tailEnd/>
          </a:ln>
          <a:extLst/>
        </p:spPr>
        <p:txBody>
          <a:bodyPr wrap="square" lIns="0" tIns="0" rIns="0" bIns="0" rtlCol="0" anchor="ctr"/>
          <a:lstStyle/>
          <a:p>
            <a:pPr algn="ctr" defTabSz="342879"/>
            <a:r>
              <a:rPr lang="en-US" sz="800" b="1" dirty="0" smtClean="0"/>
              <a:t>LOGS</a:t>
            </a:r>
          </a:p>
        </p:txBody>
      </p:sp>
      <p:pic>
        <p:nvPicPr>
          <p:cNvPr id="39" name="Picture 38" descr="Enterprise.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1307179" y="4564647"/>
            <a:ext cx="807341" cy="1136370"/>
          </a:xfrm>
          <a:prstGeom prst="rect">
            <a:avLst/>
          </a:prstGeom>
        </p:spPr>
      </p:pic>
      <p:pic>
        <p:nvPicPr>
          <p:cNvPr id="11" name="Picture 10" descr="fgt_iso.png"/>
          <p:cNvPicPr>
            <a:picLocks noChangeAspect="1"/>
          </p:cNvPicPr>
          <p:nvPr/>
        </p:nvPicPr>
        <p:blipFill>
          <a:blip r:embed="rId7" cstate="print"/>
          <a:stretch>
            <a:fillRect/>
          </a:stretch>
        </p:blipFill>
        <p:spPr>
          <a:xfrm>
            <a:off x="1869550" y="5322439"/>
            <a:ext cx="705188" cy="488781"/>
          </a:xfrm>
          <a:prstGeom prst="rect">
            <a:avLst/>
          </a:prstGeom>
        </p:spPr>
      </p:pic>
      <p:grpSp>
        <p:nvGrpSpPr>
          <p:cNvPr id="58" name="Group 81"/>
          <p:cNvGrpSpPr/>
          <p:nvPr/>
        </p:nvGrpSpPr>
        <p:grpSpPr>
          <a:xfrm>
            <a:off x="412854" y="3627398"/>
            <a:ext cx="1946796" cy="1427579"/>
            <a:chOff x="4562161" y="1406019"/>
            <a:chExt cx="1946796" cy="1427579"/>
          </a:xfrm>
        </p:grpSpPr>
        <p:sp>
          <p:nvSpPr>
            <p:cNvPr id="59" name="Rounded Rectangle 58"/>
            <p:cNvSpPr/>
            <p:nvPr/>
          </p:nvSpPr>
          <p:spPr bwMode="auto">
            <a:xfrm>
              <a:off x="4562161" y="1406019"/>
              <a:ext cx="1946796" cy="1002884"/>
            </a:xfrm>
            <a:prstGeom prst="roundRect">
              <a:avLst/>
            </a:prstGeom>
            <a:solidFill>
              <a:schemeClr val="accent3">
                <a:lumMod val="20000"/>
                <a:lumOff val="80000"/>
              </a:schemeClr>
            </a:solidFill>
            <a:ln w="31750" cap="flat" cmpd="sng" algn="ctr">
              <a:solidFill>
                <a:schemeClr val="bg2">
                  <a:lumMod val="2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r>
                <a:rPr lang="en-US" sz="1000" dirty="0" smtClean="0">
                  <a:solidFill>
                    <a:srgbClr val="000000"/>
                  </a:solidFill>
                  <a:latin typeface="Arial" charset="0"/>
                </a:rPr>
                <a:t>Application and security logs </a:t>
              </a:r>
              <a:br>
                <a:rPr lang="en-US" sz="1000" dirty="0" smtClean="0">
                  <a:solidFill>
                    <a:srgbClr val="000000"/>
                  </a:solidFill>
                  <a:latin typeface="Arial" charset="0"/>
                </a:rPr>
              </a:br>
              <a:r>
                <a:rPr lang="en-US" sz="1000" dirty="0" smtClean="0">
                  <a:solidFill>
                    <a:srgbClr val="000000"/>
                  </a:solidFill>
                  <a:latin typeface="Arial" charset="0"/>
                </a:rPr>
                <a:t>are sent to FortiCloud</a:t>
              </a:r>
              <a:endParaRPr kumimoji="0" lang="en-US" sz="1000" b="0" i="0" u="none" strike="noStrike" cap="none" normalizeH="0" baseline="0" dirty="0">
                <a:ln>
                  <a:noFill/>
                </a:ln>
                <a:solidFill>
                  <a:srgbClr val="000000"/>
                </a:solidFill>
                <a:effectLst/>
                <a:latin typeface="Arial" charset="0"/>
              </a:endParaRPr>
            </a:p>
          </p:txBody>
        </p:sp>
        <p:sp>
          <p:nvSpPr>
            <p:cNvPr id="60" name="Right Triangle 59"/>
            <p:cNvSpPr/>
            <p:nvPr/>
          </p:nvSpPr>
          <p:spPr bwMode="auto">
            <a:xfrm flipH="1" flipV="1">
              <a:off x="6184491" y="2410811"/>
              <a:ext cx="206478" cy="422787"/>
            </a:xfrm>
            <a:prstGeom prst="rtTriangle">
              <a:avLst/>
            </a:prstGeom>
            <a:solidFill>
              <a:schemeClr val="bg2">
                <a:lumMod val="25000"/>
              </a:schemeClr>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grpSp>
      <p:pic>
        <p:nvPicPr>
          <p:cNvPr id="19" name="Picture 18"/>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4231536" y="3236248"/>
            <a:ext cx="617552" cy="61755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1000"/>
                                        <p:tgtEl>
                                          <p:spTgt spid="58"/>
                                        </p:tgtEl>
                                      </p:cBhvr>
                                    </p:animEffect>
                                  </p:childTnLst>
                                </p:cTn>
                              </p:par>
                            </p:childTnLst>
                          </p:cTn>
                        </p:par>
                        <p:par>
                          <p:cTn id="8" fill="hold">
                            <p:stCondLst>
                              <p:cond delay="1000"/>
                            </p:stCondLst>
                            <p:childTnLst>
                              <p:par>
                                <p:cTn id="9" presetID="56" presetClass="path" presetSubtype="0" repeatCount="indefinite" accel="50000" decel="50000" fill="hold" grpId="0" nodeType="afterEffect">
                                  <p:stCondLst>
                                    <p:cond delay="0"/>
                                  </p:stCondLst>
                                  <p:endCondLst>
                                    <p:cond evt="onNext" delay="0">
                                      <p:tgtEl>
                                        <p:sldTgt/>
                                      </p:tgtEl>
                                    </p:cond>
                                  </p:endCondLst>
                                  <p:childTnLst>
                                    <p:animMotion origin="layout" path="M -0.00608 0.00277 L 0.30573 -0.24914 " pathEditMode="relative" rAng="0" ptsTypes="AA">
                                      <p:cBhvr>
                                        <p:cTn id="10" dur="3000" fill="hold"/>
                                        <p:tgtEl>
                                          <p:spTgt spid="67"/>
                                        </p:tgtEl>
                                        <p:attrNameLst>
                                          <p:attrName>ppt_x</p:attrName>
                                          <p:attrName>ppt_y</p:attrName>
                                        </p:attrNameLst>
                                      </p:cBhvr>
                                      <p:rCtr x="156" y="-126"/>
                                    </p:animMotion>
                                  </p:childTnLst>
                                </p:cTn>
                              </p:par>
                              <p:par>
                                <p:cTn id="11" presetID="56" presetClass="path" presetSubtype="0" repeatCount="indefinite" accel="50000" decel="50000" fill="hold" grpId="0" nodeType="withEffect">
                                  <p:stCondLst>
                                    <p:cond delay="900"/>
                                  </p:stCondLst>
                                  <p:endCondLst>
                                    <p:cond evt="onNext" delay="0">
                                      <p:tgtEl>
                                        <p:sldTgt/>
                                      </p:tgtEl>
                                    </p:cond>
                                  </p:endCondLst>
                                  <p:childTnLst>
                                    <p:animMotion origin="layout" path="M 3.88889E-6 -2.55378E-6 L 0.00156 -0.25329 " pathEditMode="relative" rAng="0" ptsTypes="AA">
                                      <p:cBhvr>
                                        <p:cTn id="12" dur="3000" fill="hold"/>
                                        <p:tgtEl>
                                          <p:spTgt spid="68"/>
                                        </p:tgtEl>
                                        <p:attrNameLst>
                                          <p:attrName>ppt_x</p:attrName>
                                          <p:attrName>ppt_y</p:attrName>
                                        </p:attrNameLst>
                                      </p:cBhvr>
                                      <p:rCtr x="1" y="-127"/>
                                    </p:animMotion>
                                  </p:childTnLst>
                                </p:cTn>
                              </p:par>
                              <p:par>
                                <p:cTn id="13" presetID="56" presetClass="path" presetSubtype="0" repeatCount="indefinite" accel="50000" decel="50000" fill="hold" grpId="0" nodeType="withEffect">
                                  <p:stCondLst>
                                    <p:cond delay="1600"/>
                                  </p:stCondLst>
                                  <p:endCondLst>
                                    <p:cond evt="onNext" delay="0">
                                      <p:tgtEl>
                                        <p:sldTgt/>
                                      </p:tgtEl>
                                    </p:cond>
                                  </p:endCondLst>
                                  <p:childTnLst>
                                    <p:animMotion origin="layout" path="M 4.44444E-6 -4.61948E-6 L -0.24879 -0.21258 " pathEditMode="relative" rAng="0" ptsTypes="AA">
                                      <p:cBhvr>
                                        <p:cTn id="14" dur="3000" fill="hold"/>
                                        <p:tgtEl>
                                          <p:spTgt spid="69"/>
                                        </p:tgtEl>
                                        <p:attrNameLst>
                                          <p:attrName>ppt_x</p:attrName>
                                          <p:attrName>ppt_y</p:attrName>
                                        </p:attrNameLst>
                                      </p:cBhvr>
                                      <p:rCtr x="-124" y="-106"/>
                                    </p:animMotion>
                                  </p:childTnLst>
                                </p:cTn>
                              </p:par>
                            </p:childTnLst>
                          </p:cTn>
                        </p:par>
                      </p:childTnLst>
                    </p:cTn>
                  </p:par>
                  <p:par>
                    <p:cTn id="15" fill="hold">
                      <p:stCondLst>
                        <p:cond delay="indefinite"/>
                      </p:stCondLst>
                      <p:childTnLst>
                        <p:par>
                          <p:cTn id="16" fill="hold">
                            <p:stCondLst>
                              <p:cond delay="0"/>
                            </p:stCondLst>
                            <p:childTnLst>
                              <p:par>
                                <p:cTn id="17" presetID="10" presetClass="exit" presetSubtype="0" fill="hold" grpId="1" nodeType="clickEffect">
                                  <p:stCondLst>
                                    <p:cond delay="0"/>
                                  </p:stCondLst>
                                  <p:childTnLst>
                                    <p:animEffect transition="out" filter="fade">
                                      <p:cBhvr>
                                        <p:cTn id="18" dur="500"/>
                                        <p:tgtEl>
                                          <p:spTgt spid="67"/>
                                        </p:tgtEl>
                                      </p:cBhvr>
                                    </p:animEffect>
                                    <p:set>
                                      <p:cBhvr>
                                        <p:cTn id="19" dur="1" fill="hold">
                                          <p:stCondLst>
                                            <p:cond delay="499"/>
                                          </p:stCondLst>
                                        </p:cTn>
                                        <p:tgtEl>
                                          <p:spTgt spid="67"/>
                                        </p:tgtEl>
                                        <p:attrNameLst>
                                          <p:attrName>style.visibility</p:attrName>
                                        </p:attrNameLst>
                                      </p:cBhvr>
                                      <p:to>
                                        <p:strVal val="hidden"/>
                                      </p:to>
                                    </p:set>
                                  </p:childTnLst>
                                </p:cTn>
                              </p:par>
                              <p:par>
                                <p:cTn id="20" presetID="10" presetClass="exit" presetSubtype="0" fill="hold" grpId="1" nodeType="withEffect">
                                  <p:stCondLst>
                                    <p:cond delay="0"/>
                                  </p:stCondLst>
                                  <p:childTnLst>
                                    <p:animEffect transition="out" filter="fade">
                                      <p:cBhvr>
                                        <p:cTn id="21" dur="500"/>
                                        <p:tgtEl>
                                          <p:spTgt spid="68"/>
                                        </p:tgtEl>
                                      </p:cBhvr>
                                    </p:animEffect>
                                    <p:set>
                                      <p:cBhvr>
                                        <p:cTn id="22" dur="1" fill="hold">
                                          <p:stCondLst>
                                            <p:cond delay="499"/>
                                          </p:stCondLst>
                                        </p:cTn>
                                        <p:tgtEl>
                                          <p:spTgt spid="68"/>
                                        </p:tgtEl>
                                        <p:attrNameLst>
                                          <p:attrName>style.visibility</p:attrName>
                                        </p:attrNameLst>
                                      </p:cBhvr>
                                      <p:to>
                                        <p:strVal val="hidden"/>
                                      </p:to>
                                    </p:set>
                                  </p:childTnLst>
                                </p:cTn>
                              </p:par>
                              <p:par>
                                <p:cTn id="23" presetID="10" presetClass="exit" presetSubtype="0" fill="hold" grpId="1" nodeType="withEffect">
                                  <p:stCondLst>
                                    <p:cond delay="0"/>
                                  </p:stCondLst>
                                  <p:childTnLst>
                                    <p:animEffect transition="out" filter="fade">
                                      <p:cBhvr>
                                        <p:cTn id="24" dur="500"/>
                                        <p:tgtEl>
                                          <p:spTgt spid="69"/>
                                        </p:tgtEl>
                                      </p:cBhvr>
                                    </p:animEffect>
                                    <p:set>
                                      <p:cBhvr>
                                        <p:cTn id="25" dur="1" fill="hold">
                                          <p:stCondLst>
                                            <p:cond delay="499"/>
                                          </p:stCondLst>
                                        </p:cTn>
                                        <p:tgtEl>
                                          <p:spTgt spid="69"/>
                                        </p:tgtEl>
                                        <p:attrNameLst>
                                          <p:attrName>style.visibility</p:attrName>
                                        </p:attrNameLst>
                                      </p:cBhvr>
                                      <p:to>
                                        <p:strVal val="hidden"/>
                                      </p:to>
                                    </p:se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fade">
                                      <p:cBhvr>
                                        <p:cTn id="29" dur="1000"/>
                                        <p:tgtEl>
                                          <p:spTgt spid="64"/>
                                        </p:tgtEl>
                                      </p:cBhvr>
                                    </p:animEffect>
                                  </p:childTnLst>
                                </p:cTn>
                              </p:par>
                            </p:childTnLst>
                          </p:cTn>
                        </p:par>
                        <p:par>
                          <p:cTn id="30" fill="hold">
                            <p:stCondLst>
                              <p:cond delay="1500"/>
                            </p:stCondLst>
                            <p:childTnLst>
                              <p:par>
                                <p:cTn id="31" presetID="56" presetClass="path" presetSubtype="0" repeatCount="indefinite" accel="50000" decel="50000" fill="hold" grpId="0" nodeType="afterEffect">
                                  <p:stCondLst>
                                    <p:cond delay="0"/>
                                  </p:stCondLst>
                                  <p:endCondLst>
                                    <p:cond evt="onNext" delay="0">
                                      <p:tgtEl>
                                        <p:sldTgt/>
                                      </p:tgtEl>
                                    </p:cond>
                                  </p:endCondLst>
                                  <p:childTnLst>
                                    <p:animMotion origin="layout" path="M 0 3.76822E-6 L -0.31406 0.24959 " pathEditMode="relative" rAng="0" ptsTypes="AA">
                                      <p:cBhvr>
                                        <p:cTn id="32" dur="3000" fill="hold"/>
                                        <p:tgtEl>
                                          <p:spTgt spid="71"/>
                                        </p:tgtEl>
                                        <p:attrNameLst>
                                          <p:attrName>ppt_x</p:attrName>
                                          <p:attrName>ppt_y</p:attrName>
                                        </p:attrNameLst>
                                      </p:cBhvr>
                                      <p:rCtr x="-157" y="125"/>
                                    </p:animMotion>
                                  </p:childTnLst>
                                </p:cTn>
                              </p:par>
                              <p:par>
                                <p:cTn id="33" presetID="56" presetClass="path" presetSubtype="0" repeatCount="indefinite" accel="50000" decel="50000" fill="hold" grpId="0" nodeType="withEffect">
                                  <p:stCondLst>
                                    <p:cond delay="0"/>
                                  </p:stCondLst>
                                  <p:endCondLst>
                                    <p:cond evt="onNext" delay="0">
                                      <p:tgtEl>
                                        <p:sldTgt/>
                                      </p:tgtEl>
                                    </p:cond>
                                  </p:endCondLst>
                                  <p:childTnLst>
                                    <p:animMotion origin="layout" path="M 0 0.01619 L -0.00174 0.2725 " pathEditMode="relative" rAng="0" ptsTypes="AA">
                                      <p:cBhvr>
                                        <p:cTn id="34" dur="3000" fill="hold"/>
                                        <p:tgtEl>
                                          <p:spTgt spid="72"/>
                                        </p:tgtEl>
                                        <p:attrNameLst>
                                          <p:attrName>ppt_x</p:attrName>
                                          <p:attrName>ppt_y</p:attrName>
                                        </p:attrNameLst>
                                      </p:cBhvr>
                                      <p:rCtr x="-1" y="128"/>
                                    </p:animMotion>
                                  </p:childTnLst>
                                </p:cTn>
                              </p:par>
                              <p:par>
                                <p:cTn id="35" presetID="56" presetClass="path" presetSubtype="0" repeatCount="indefinite" accel="50000" decel="50000" fill="hold" grpId="0" nodeType="withEffect">
                                  <p:stCondLst>
                                    <p:cond delay="0"/>
                                  </p:stCondLst>
                                  <p:endCondLst>
                                    <p:cond evt="onNext" delay="0">
                                      <p:tgtEl>
                                        <p:sldTgt/>
                                      </p:tgtEl>
                                    </p:cond>
                                  </p:endCondLst>
                                  <p:childTnLst>
                                    <p:animMotion origin="layout" path="M -3.33333E-6 -2.08651E-6 L 0.25625 0.22461 " pathEditMode="relative" rAng="0" ptsTypes="AA">
                                      <p:cBhvr>
                                        <p:cTn id="36" dur="3000" fill="hold"/>
                                        <p:tgtEl>
                                          <p:spTgt spid="73"/>
                                        </p:tgtEl>
                                        <p:attrNameLst>
                                          <p:attrName>ppt_x</p:attrName>
                                          <p:attrName>ppt_y</p:attrName>
                                        </p:attrNameLst>
                                      </p:cBhvr>
                                      <p:rCtr x="128" y="112"/>
                                    </p:animMotion>
                                  </p:childTnLst>
                                </p:cTn>
                              </p:par>
                            </p:childTnLst>
                          </p:cTn>
                        </p:par>
                      </p:childTnLst>
                    </p:cTn>
                  </p:par>
                  <p:par>
                    <p:cTn id="37" fill="hold">
                      <p:stCondLst>
                        <p:cond delay="indefinite"/>
                      </p:stCondLst>
                      <p:childTnLst>
                        <p:par>
                          <p:cTn id="38" fill="hold">
                            <p:stCondLst>
                              <p:cond delay="0"/>
                            </p:stCondLst>
                            <p:childTnLst>
                              <p:par>
                                <p:cTn id="39" presetID="10" presetClass="exit" presetSubtype="0" fill="hold" grpId="1" nodeType="clickEffect">
                                  <p:stCondLst>
                                    <p:cond delay="0"/>
                                  </p:stCondLst>
                                  <p:childTnLst>
                                    <p:animEffect transition="out" filter="fade">
                                      <p:cBhvr>
                                        <p:cTn id="40" dur="500"/>
                                        <p:tgtEl>
                                          <p:spTgt spid="71"/>
                                        </p:tgtEl>
                                      </p:cBhvr>
                                    </p:animEffect>
                                    <p:set>
                                      <p:cBhvr>
                                        <p:cTn id="41" dur="1" fill="hold">
                                          <p:stCondLst>
                                            <p:cond delay="499"/>
                                          </p:stCondLst>
                                        </p:cTn>
                                        <p:tgtEl>
                                          <p:spTgt spid="71"/>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500"/>
                                        <p:tgtEl>
                                          <p:spTgt spid="72"/>
                                        </p:tgtEl>
                                      </p:cBhvr>
                                    </p:animEffect>
                                    <p:set>
                                      <p:cBhvr>
                                        <p:cTn id="44" dur="1" fill="hold">
                                          <p:stCondLst>
                                            <p:cond delay="499"/>
                                          </p:stCondLst>
                                        </p:cTn>
                                        <p:tgtEl>
                                          <p:spTgt spid="72"/>
                                        </p:tgtEl>
                                        <p:attrNameLst>
                                          <p:attrName>style.visibility</p:attrName>
                                        </p:attrNameLst>
                                      </p:cBhvr>
                                      <p:to>
                                        <p:strVal val="hidden"/>
                                      </p:to>
                                    </p:set>
                                  </p:childTnLst>
                                </p:cTn>
                              </p:par>
                              <p:par>
                                <p:cTn id="45" presetID="10" presetClass="exit" presetSubtype="0" fill="hold" grpId="1" nodeType="withEffect">
                                  <p:stCondLst>
                                    <p:cond delay="0"/>
                                  </p:stCondLst>
                                  <p:childTnLst>
                                    <p:animEffect transition="out" filter="fade">
                                      <p:cBhvr>
                                        <p:cTn id="46" dur="500"/>
                                        <p:tgtEl>
                                          <p:spTgt spid="73"/>
                                        </p:tgtEl>
                                      </p:cBhvr>
                                    </p:animEffect>
                                    <p:set>
                                      <p:cBhvr>
                                        <p:cTn id="47" dur="1" fill="hold">
                                          <p:stCondLst>
                                            <p:cond delay="499"/>
                                          </p:stCondLst>
                                        </p:cTn>
                                        <p:tgtEl>
                                          <p:spTgt spid="73"/>
                                        </p:tgtEl>
                                        <p:attrNameLst>
                                          <p:attrName>style.visibility</p:attrName>
                                        </p:attrNameLst>
                                      </p:cBhvr>
                                      <p:to>
                                        <p:strVal val="hidden"/>
                                      </p:to>
                                    </p:set>
                                  </p:childTnLst>
                                </p:cTn>
                              </p:par>
                            </p:childTnLst>
                          </p:cTn>
                        </p:par>
                        <p:par>
                          <p:cTn id="48" fill="hold">
                            <p:stCondLst>
                              <p:cond delay="500"/>
                            </p:stCondLst>
                            <p:childTnLst>
                              <p:par>
                                <p:cTn id="49" presetID="10" presetClass="entr" presetSubtype="0" fill="hold" nodeType="after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fade">
                                      <p:cBhvr>
                                        <p:cTn id="51" dur="1000"/>
                                        <p:tgtEl>
                                          <p:spTgt spid="61"/>
                                        </p:tgtEl>
                                      </p:cBhvr>
                                    </p:animEffect>
                                  </p:childTnLst>
                                </p:cTn>
                              </p:par>
                            </p:childTnLst>
                          </p:cTn>
                        </p:par>
                        <p:par>
                          <p:cTn id="52" fill="hold">
                            <p:stCondLst>
                              <p:cond delay="1500"/>
                            </p:stCondLst>
                            <p:childTnLst>
                              <p:par>
                                <p:cTn id="53" presetID="10" presetClass="entr" presetSubtype="0"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1000"/>
                                        <p:tgtEl>
                                          <p:spTgt spid="47"/>
                                        </p:tgtEl>
                                      </p:cBhvr>
                                    </p:animEffect>
                                  </p:childTnLst>
                                </p:cTn>
                              </p:par>
                              <p:par>
                                <p:cTn id="56" presetID="10" presetClass="entr" presetSubtype="0" fill="hold" nodeType="with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1000"/>
                                        <p:tgtEl>
                                          <p:spTgt spid="45"/>
                                        </p:tgtEl>
                                      </p:cBhvr>
                                    </p:animEffect>
                                  </p:childTnLst>
                                </p:cTn>
                              </p:par>
                              <p:par>
                                <p:cTn id="59" presetID="10" presetClass="entr" presetSubtype="0" fill="hold" nodeType="with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fade">
                                      <p:cBhvr>
                                        <p:cTn id="61"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71" grpId="0" animBg="1"/>
      <p:bldP spid="71" grpId="1" animBg="1"/>
      <p:bldP spid="72" grpId="0" animBg="1"/>
      <p:bldP spid="72" grpId="1" animBg="1"/>
      <p:bldP spid="73" grpId="0" animBg="1"/>
      <p:bldP spid="73" grpId="1" animBg="1"/>
      <p:bldP spid="68" grpId="0" animBg="1"/>
      <p:bldP spid="68" grpId="1" animBg="1"/>
      <p:bldP spid="69" grpId="0" animBg="1"/>
      <p:bldP spid="69" grpId="1" animBg="1"/>
      <p:bldP spid="67" grpId="0" animBg="1"/>
      <p:bldP spid="67"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 name="Picture 88" descr="truck.png"/>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1479744" y="4420891"/>
            <a:ext cx="1189712" cy="976650"/>
          </a:xfrm>
          <a:prstGeom prst="rect">
            <a:avLst/>
          </a:prstGeom>
        </p:spPr>
      </p:pic>
      <p:sp>
        <p:nvSpPr>
          <p:cNvPr id="56" name="Right Triangle 55"/>
          <p:cNvSpPr/>
          <p:nvPr/>
        </p:nvSpPr>
        <p:spPr bwMode="auto">
          <a:xfrm rot="3000000">
            <a:off x="1919939" y="5271162"/>
            <a:ext cx="305055" cy="516159"/>
          </a:xfrm>
          <a:prstGeom prst="rtTriangle">
            <a:avLst/>
          </a:prstGeom>
          <a:solidFill>
            <a:schemeClr val="bg2">
              <a:lumMod val="25000"/>
            </a:schemeClr>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54" name="Right Triangle 53"/>
          <p:cNvSpPr/>
          <p:nvPr/>
        </p:nvSpPr>
        <p:spPr bwMode="auto">
          <a:xfrm rot="1080000">
            <a:off x="975315" y="4356879"/>
            <a:ext cx="188423" cy="770615"/>
          </a:xfrm>
          <a:prstGeom prst="rtTriangle">
            <a:avLst/>
          </a:prstGeom>
          <a:solidFill>
            <a:schemeClr val="bg2">
              <a:lumMod val="25000"/>
            </a:schemeClr>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65" name="Rectangle 64"/>
          <p:cNvSpPr/>
          <p:nvPr/>
        </p:nvSpPr>
        <p:spPr bwMode="auto">
          <a:xfrm>
            <a:off x="-11" y="917401"/>
            <a:ext cx="9144011" cy="2231923"/>
          </a:xfrm>
          <a:prstGeom prst="rect">
            <a:avLst/>
          </a:prstGeom>
          <a:gradFill flip="none" rotWithShape="1">
            <a:gsLst>
              <a:gs pos="0">
                <a:schemeClr val="tx2">
                  <a:lumMod val="25000"/>
                  <a:lumOff val="75000"/>
                </a:schemeClr>
              </a:gs>
              <a:gs pos="100000">
                <a:schemeClr val="bg1"/>
              </a:gs>
            </a:gsLst>
            <a:lin ang="5400000" scaled="0"/>
            <a:tileRect/>
          </a:gra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16" name="Cloud 15"/>
          <p:cNvSpPr/>
          <p:nvPr/>
        </p:nvSpPr>
        <p:spPr bwMode="auto">
          <a:xfrm rot="11178384">
            <a:off x="4131800" y="2978550"/>
            <a:ext cx="2028388" cy="1279346"/>
          </a:xfrm>
          <a:prstGeom prst="cloud">
            <a:avLst/>
          </a:prstGeom>
          <a:gradFill flip="none" rotWithShape="1">
            <a:gsLst>
              <a:gs pos="0">
                <a:srgbClr val="A5ACB0"/>
              </a:gs>
              <a:gs pos="100000">
                <a:srgbClr val="FFFFFF"/>
              </a:gs>
            </a:gsLst>
            <a:lin ang="5400000" scaled="0"/>
            <a:tileRect/>
          </a:gradFill>
          <a:ln w="9525" cap="flat" cmpd="sng" algn="ctr">
            <a:solidFill>
              <a:schemeClr val="bg1">
                <a:lumMod val="50000"/>
                <a:alpha val="38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defPPr>
              <a:defRPr lang="en-US"/>
            </a:defPPr>
            <a:lvl1pPr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effectLst/>
              <a:latin typeface="Arial" charset="0"/>
            </a:endParaRPr>
          </a:p>
        </p:txBody>
      </p:sp>
      <p:cxnSp>
        <p:nvCxnSpPr>
          <p:cNvPr id="72" name="Straight Connector 71"/>
          <p:cNvCxnSpPr/>
          <p:nvPr/>
        </p:nvCxnSpPr>
        <p:spPr bwMode="auto">
          <a:xfrm flipH="1" flipV="1">
            <a:off x="5142272" y="3765755"/>
            <a:ext cx="19663" cy="1848464"/>
          </a:xfrm>
          <a:prstGeom prst="line">
            <a:avLst/>
          </a:prstGeom>
          <a:solidFill>
            <a:schemeClr val="accent2">
              <a:alpha val="42000"/>
            </a:schemeClr>
          </a:solidFill>
          <a:ln w="31750" cap="flat" cmpd="sng" algn="ctr">
            <a:solidFill>
              <a:schemeClr val="accent3">
                <a:lumMod val="75000"/>
              </a:schemeClr>
            </a:solidFill>
            <a:prstDash val="sysDot"/>
            <a:round/>
            <a:headEnd type="none" w="med" len="med"/>
            <a:tailEnd type="none" w="med" len="med"/>
          </a:ln>
          <a:effectLst/>
        </p:spPr>
      </p:cxnSp>
      <p:sp>
        <p:nvSpPr>
          <p:cNvPr id="63" name="Arc 62"/>
          <p:cNvSpPr/>
          <p:nvPr/>
        </p:nvSpPr>
        <p:spPr bwMode="auto">
          <a:xfrm flipH="1" flipV="1">
            <a:off x="6046838" y="-2358585"/>
            <a:ext cx="6191867" cy="6518787"/>
          </a:xfrm>
          <a:prstGeom prst="arc">
            <a:avLst/>
          </a:prstGeom>
          <a:solidFill>
            <a:schemeClr val="bg2">
              <a:lumMod val="90000"/>
              <a:alpha val="42000"/>
            </a:schemeClr>
          </a:solidFill>
          <a:ln w="9525" cap="flat" cmpd="sng" algn="ctr">
            <a:solidFill>
              <a:schemeClr val="accent3">
                <a:lumMod val="75000"/>
              </a:schemeClr>
            </a:solidFill>
            <a:prstDash val="sysDot"/>
            <a:round/>
            <a:headEnd type="none" w="med" len="med"/>
            <a:tailEnd type="none" w="med" len="med"/>
          </a:ln>
          <a:effectLst/>
        </p:spPr>
        <p:txBody>
          <a:bodyPr rtlCol="0" anchor="ctr"/>
          <a:lstStyle/>
          <a:p>
            <a:pPr algn="ctr"/>
            <a:endParaRPr lang="en-US"/>
          </a:p>
        </p:txBody>
      </p:sp>
      <p:sp>
        <p:nvSpPr>
          <p:cNvPr id="2" name="Title 1"/>
          <p:cNvSpPr>
            <a:spLocks noGrp="1"/>
          </p:cNvSpPr>
          <p:nvPr>
            <p:ph type="title"/>
          </p:nvPr>
        </p:nvSpPr>
        <p:spPr/>
        <p:txBody>
          <a:bodyPr/>
          <a:lstStyle/>
          <a:p>
            <a:r>
              <a:rPr lang="en-US" dirty="0" smtClean="0"/>
              <a:t>Provisioning with FortiCloud</a:t>
            </a:r>
            <a:endParaRPr lang="en-US" dirty="0"/>
          </a:p>
        </p:txBody>
      </p:sp>
      <p:pic>
        <p:nvPicPr>
          <p:cNvPr id="4" name="Picture 3" descr="Headquarters.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781656" y="1431198"/>
            <a:ext cx="1407532" cy="1136370"/>
          </a:xfrm>
          <a:prstGeom prst="rect">
            <a:avLst/>
          </a:prstGeom>
        </p:spPr>
      </p:pic>
      <p:pic>
        <p:nvPicPr>
          <p:cNvPr id="9" name="Picture 8" descr="Retail_Lg.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820756" y="5203038"/>
            <a:ext cx="1228843" cy="642235"/>
          </a:xfrm>
          <a:prstGeom prst="rect">
            <a:avLst/>
          </a:prstGeom>
        </p:spPr>
      </p:pic>
      <p:pic>
        <p:nvPicPr>
          <p:cNvPr id="11" name="Picture 10" descr="Retail_Lg.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34753" y="2317271"/>
            <a:ext cx="1228843" cy="642235"/>
          </a:xfrm>
          <a:prstGeom prst="rect">
            <a:avLst/>
          </a:prstGeom>
        </p:spPr>
      </p:pic>
      <p:pic>
        <p:nvPicPr>
          <p:cNvPr id="12" name="Picture 11" descr="Retail_Lg.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972287" y="3364409"/>
            <a:ext cx="1228843" cy="642235"/>
          </a:xfrm>
          <a:prstGeom prst="rect">
            <a:avLst/>
          </a:prstGeom>
        </p:spPr>
      </p:pic>
      <p:pic>
        <p:nvPicPr>
          <p:cNvPr id="13" name="Picture 12" descr="Retail_Lg.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2709708" y="4318136"/>
            <a:ext cx="1228843" cy="642235"/>
          </a:xfrm>
          <a:prstGeom prst="rect">
            <a:avLst/>
          </a:prstGeom>
        </p:spPr>
      </p:pic>
      <p:pic>
        <p:nvPicPr>
          <p:cNvPr id="17" name="Picture 16" descr="fgt_iso.png"/>
          <p:cNvPicPr>
            <a:picLocks noChangeAspect="1"/>
          </p:cNvPicPr>
          <p:nvPr/>
        </p:nvPicPr>
        <p:blipFill>
          <a:blip r:embed="rId6" cstate="print"/>
          <a:stretch>
            <a:fillRect/>
          </a:stretch>
        </p:blipFill>
        <p:spPr>
          <a:xfrm>
            <a:off x="2354240" y="2598549"/>
            <a:ext cx="705188" cy="488781"/>
          </a:xfrm>
          <a:prstGeom prst="rect">
            <a:avLst/>
          </a:prstGeom>
        </p:spPr>
      </p:pic>
      <p:sp>
        <p:nvSpPr>
          <p:cNvPr id="27" name="TextBox 26"/>
          <p:cNvSpPr txBox="1"/>
          <p:nvPr/>
        </p:nvSpPr>
        <p:spPr>
          <a:xfrm>
            <a:off x="6857996" y="2590800"/>
            <a:ext cx="1218603" cy="276999"/>
          </a:xfrm>
          <a:prstGeom prst="rect">
            <a:avLst/>
          </a:prstGeom>
          <a:noFill/>
        </p:spPr>
        <p:txBody>
          <a:bodyPr wrap="none" rtlCol="0">
            <a:spAutoFit/>
          </a:bodyPr>
          <a:lstStyle/>
          <a:p>
            <a:r>
              <a:rPr lang="en-US" sz="1200" b="1" dirty="0" smtClean="0">
                <a:solidFill>
                  <a:srgbClr val="404040"/>
                </a:solidFill>
                <a:latin typeface="Helvetica 55 Roman"/>
                <a:cs typeface="Helvetica 55 Roman"/>
              </a:rPr>
              <a:t>Enterprise HQ</a:t>
            </a:r>
          </a:p>
        </p:txBody>
      </p:sp>
      <p:sp>
        <p:nvSpPr>
          <p:cNvPr id="28" name="TextBox 27"/>
          <p:cNvSpPr txBox="1"/>
          <p:nvPr/>
        </p:nvSpPr>
        <p:spPr>
          <a:xfrm>
            <a:off x="1448579" y="1900083"/>
            <a:ext cx="1423788" cy="461665"/>
          </a:xfrm>
          <a:prstGeom prst="rect">
            <a:avLst/>
          </a:prstGeom>
          <a:noFill/>
        </p:spPr>
        <p:txBody>
          <a:bodyPr wrap="none" rtlCol="0">
            <a:spAutoFit/>
          </a:bodyPr>
          <a:lstStyle/>
          <a:p>
            <a:pPr algn="ctr"/>
            <a:r>
              <a:rPr lang="en-US" sz="1200" b="1" dirty="0" smtClean="0">
                <a:solidFill>
                  <a:srgbClr val="404040"/>
                </a:solidFill>
                <a:latin typeface="Helvetica 55 Roman"/>
                <a:cs typeface="Helvetica 55 Roman"/>
              </a:rPr>
              <a:t>Branch Offices</a:t>
            </a:r>
          </a:p>
          <a:p>
            <a:pPr algn="ctr"/>
            <a:r>
              <a:rPr lang="en-US" sz="1200" b="1" dirty="0" smtClean="0">
                <a:solidFill>
                  <a:srgbClr val="404040"/>
                </a:solidFill>
                <a:latin typeface="Helvetica 55 Roman"/>
                <a:cs typeface="Helvetica 55 Roman"/>
              </a:rPr>
              <a:t>(or Retail Stores)</a:t>
            </a:r>
          </a:p>
        </p:txBody>
      </p:sp>
      <p:pic>
        <p:nvPicPr>
          <p:cNvPr id="29" name="Picture 28" descr="delivery_man.png"/>
          <p:cNvPicPr>
            <a:picLocks noChangeAspect="1"/>
          </p:cNvPicPr>
          <p:nvPr/>
        </p:nvPicPr>
        <p:blipFill>
          <a:blip r:embed="rId7" cstate="print"/>
          <a:stretch>
            <a:fillRect/>
          </a:stretch>
        </p:blipFill>
        <p:spPr>
          <a:xfrm flipH="1">
            <a:off x="848007" y="2652253"/>
            <a:ext cx="383114" cy="376084"/>
          </a:xfrm>
          <a:prstGeom prst="rect">
            <a:avLst/>
          </a:prstGeom>
        </p:spPr>
      </p:pic>
      <p:sp>
        <p:nvSpPr>
          <p:cNvPr id="31" name="TextBox 30"/>
          <p:cNvSpPr txBox="1"/>
          <p:nvPr/>
        </p:nvSpPr>
        <p:spPr>
          <a:xfrm>
            <a:off x="7388939" y="3642851"/>
            <a:ext cx="944489" cy="246221"/>
          </a:xfrm>
          <a:prstGeom prst="rect">
            <a:avLst/>
          </a:prstGeom>
          <a:noFill/>
        </p:spPr>
        <p:txBody>
          <a:bodyPr wrap="none" rtlCol="0">
            <a:spAutoFit/>
          </a:bodyPr>
          <a:lstStyle/>
          <a:p>
            <a:r>
              <a:rPr lang="en-US" sz="1000" dirty="0" smtClean="0">
                <a:solidFill>
                  <a:srgbClr val="404040"/>
                </a:solidFill>
                <a:latin typeface="Helvetica 55 Roman"/>
                <a:cs typeface="Helvetica 55 Roman"/>
              </a:rPr>
              <a:t>FortiManager</a:t>
            </a:r>
          </a:p>
        </p:txBody>
      </p:sp>
      <p:sp>
        <p:nvSpPr>
          <p:cNvPr id="32" name="TextBox 31"/>
          <p:cNvSpPr txBox="1"/>
          <p:nvPr/>
        </p:nvSpPr>
        <p:spPr>
          <a:xfrm>
            <a:off x="2728447" y="3003753"/>
            <a:ext cx="596638" cy="215444"/>
          </a:xfrm>
          <a:prstGeom prst="rect">
            <a:avLst/>
          </a:prstGeom>
          <a:noFill/>
        </p:spPr>
        <p:txBody>
          <a:bodyPr wrap="none" rtlCol="0">
            <a:spAutoFit/>
          </a:bodyPr>
          <a:lstStyle/>
          <a:p>
            <a:r>
              <a:rPr lang="en-US" sz="800" dirty="0" smtClean="0">
                <a:solidFill>
                  <a:srgbClr val="404040"/>
                </a:solidFill>
                <a:latin typeface="Helvetica 55 Roman"/>
                <a:cs typeface="Helvetica 55 Roman"/>
              </a:rPr>
              <a:t>FGT-111</a:t>
            </a:r>
          </a:p>
        </p:txBody>
      </p:sp>
      <p:pic>
        <p:nvPicPr>
          <p:cNvPr id="33" name="Picture 32" descr="fgt_iso.png"/>
          <p:cNvPicPr>
            <a:picLocks noChangeAspect="1"/>
          </p:cNvPicPr>
          <p:nvPr/>
        </p:nvPicPr>
        <p:blipFill>
          <a:blip r:embed="rId6" cstate="print"/>
          <a:stretch>
            <a:fillRect/>
          </a:stretch>
        </p:blipFill>
        <p:spPr>
          <a:xfrm>
            <a:off x="2831104" y="3616188"/>
            <a:ext cx="705188" cy="488781"/>
          </a:xfrm>
          <a:prstGeom prst="rect">
            <a:avLst/>
          </a:prstGeom>
        </p:spPr>
      </p:pic>
      <p:sp>
        <p:nvSpPr>
          <p:cNvPr id="34" name="TextBox 33"/>
          <p:cNvSpPr txBox="1"/>
          <p:nvPr/>
        </p:nvSpPr>
        <p:spPr>
          <a:xfrm>
            <a:off x="3205311" y="4021392"/>
            <a:ext cx="596638" cy="215444"/>
          </a:xfrm>
          <a:prstGeom prst="rect">
            <a:avLst/>
          </a:prstGeom>
          <a:noFill/>
        </p:spPr>
        <p:txBody>
          <a:bodyPr wrap="none" rtlCol="0">
            <a:spAutoFit/>
          </a:bodyPr>
          <a:lstStyle/>
          <a:p>
            <a:r>
              <a:rPr lang="en-US" sz="800" dirty="0" smtClean="0">
                <a:solidFill>
                  <a:srgbClr val="404040"/>
                </a:solidFill>
                <a:latin typeface="Helvetica 55 Roman"/>
                <a:cs typeface="Helvetica 55 Roman"/>
              </a:rPr>
              <a:t>FGT-222</a:t>
            </a:r>
          </a:p>
        </p:txBody>
      </p:sp>
      <p:sp>
        <p:nvSpPr>
          <p:cNvPr id="36" name="TextBox 35"/>
          <p:cNvSpPr txBox="1"/>
          <p:nvPr/>
        </p:nvSpPr>
        <p:spPr>
          <a:xfrm>
            <a:off x="3916966" y="4967836"/>
            <a:ext cx="612668" cy="215444"/>
          </a:xfrm>
          <a:prstGeom prst="rect">
            <a:avLst/>
          </a:prstGeom>
          <a:noFill/>
        </p:spPr>
        <p:txBody>
          <a:bodyPr wrap="none" rtlCol="0">
            <a:spAutoFit/>
          </a:bodyPr>
          <a:lstStyle/>
          <a:p>
            <a:r>
              <a:rPr lang="en-US" sz="800" dirty="0" smtClean="0">
                <a:solidFill>
                  <a:srgbClr val="404040"/>
                </a:solidFill>
                <a:latin typeface="Helvetica 55 Roman"/>
                <a:cs typeface="Helvetica 55 Roman"/>
              </a:rPr>
              <a:t>FWF-333</a:t>
            </a:r>
          </a:p>
        </p:txBody>
      </p:sp>
      <p:sp>
        <p:nvSpPr>
          <p:cNvPr id="38" name="TextBox 37"/>
          <p:cNvSpPr txBox="1"/>
          <p:nvPr/>
        </p:nvSpPr>
        <p:spPr>
          <a:xfrm>
            <a:off x="5029200" y="5884604"/>
            <a:ext cx="612668" cy="215444"/>
          </a:xfrm>
          <a:prstGeom prst="rect">
            <a:avLst/>
          </a:prstGeom>
          <a:noFill/>
        </p:spPr>
        <p:txBody>
          <a:bodyPr wrap="none" rtlCol="0">
            <a:spAutoFit/>
          </a:bodyPr>
          <a:lstStyle/>
          <a:p>
            <a:r>
              <a:rPr lang="en-US" sz="800" dirty="0" smtClean="0">
                <a:solidFill>
                  <a:srgbClr val="404040"/>
                </a:solidFill>
                <a:latin typeface="Helvetica 55 Roman"/>
                <a:cs typeface="Helvetica 55 Roman"/>
              </a:rPr>
              <a:t>FWF-444</a:t>
            </a:r>
          </a:p>
        </p:txBody>
      </p:sp>
      <p:cxnSp>
        <p:nvCxnSpPr>
          <p:cNvPr id="40" name="Straight Connector 39"/>
          <p:cNvCxnSpPr/>
          <p:nvPr/>
        </p:nvCxnSpPr>
        <p:spPr bwMode="auto">
          <a:xfrm>
            <a:off x="2959510" y="2939845"/>
            <a:ext cx="2192593" cy="845574"/>
          </a:xfrm>
          <a:prstGeom prst="line">
            <a:avLst/>
          </a:prstGeom>
          <a:solidFill>
            <a:schemeClr val="accent2">
              <a:alpha val="42000"/>
            </a:schemeClr>
          </a:solidFill>
          <a:ln w="31750" cap="flat" cmpd="sng" algn="ctr">
            <a:solidFill>
              <a:schemeClr val="accent3">
                <a:lumMod val="75000"/>
              </a:schemeClr>
            </a:solidFill>
            <a:prstDash val="sysDot"/>
            <a:round/>
            <a:headEnd type="none" w="med" len="med"/>
            <a:tailEnd type="none" w="med" len="med"/>
          </a:ln>
          <a:effectLst/>
        </p:spPr>
      </p:cxnSp>
      <p:cxnSp>
        <p:nvCxnSpPr>
          <p:cNvPr id="41" name="Straight Connector 40"/>
          <p:cNvCxnSpPr/>
          <p:nvPr/>
        </p:nvCxnSpPr>
        <p:spPr bwMode="auto">
          <a:xfrm flipV="1">
            <a:off x="5142271" y="2576053"/>
            <a:ext cx="1641987" cy="1209366"/>
          </a:xfrm>
          <a:prstGeom prst="line">
            <a:avLst/>
          </a:prstGeom>
          <a:solidFill>
            <a:schemeClr val="accent2">
              <a:alpha val="42000"/>
            </a:schemeClr>
          </a:solidFill>
          <a:ln w="31750" cap="flat" cmpd="sng" algn="ctr">
            <a:solidFill>
              <a:schemeClr val="accent3">
                <a:lumMod val="75000"/>
              </a:schemeClr>
            </a:solidFill>
            <a:prstDash val="sysDot"/>
            <a:round/>
            <a:headEnd type="none" w="med" len="med"/>
            <a:tailEnd type="none" w="med" len="med"/>
          </a:ln>
          <a:effectLst/>
        </p:spPr>
      </p:cxnSp>
      <p:grpSp>
        <p:nvGrpSpPr>
          <p:cNvPr id="3" name="Group 81"/>
          <p:cNvGrpSpPr/>
          <p:nvPr/>
        </p:nvGrpSpPr>
        <p:grpSpPr>
          <a:xfrm>
            <a:off x="4296697" y="1553499"/>
            <a:ext cx="1946796" cy="1427579"/>
            <a:chOff x="4562161" y="1406019"/>
            <a:chExt cx="1946796" cy="1427579"/>
          </a:xfrm>
        </p:grpSpPr>
        <p:sp>
          <p:nvSpPr>
            <p:cNvPr id="44" name="Rounded Rectangle 43"/>
            <p:cNvSpPr/>
            <p:nvPr/>
          </p:nvSpPr>
          <p:spPr bwMode="auto">
            <a:xfrm>
              <a:off x="4562161" y="1406019"/>
              <a:ext cx="1946796" cy="1002884"/>
            </a:xfrm>
            <a:prstGeom prst="roundRect">
              <a:avLst/>
            </a:prstGeom>
            <a:solidFill>
              <a:schemeClr val="accent3">
                <a:lumMod val="20000"/>
                <a:lumOff val="80000"/>
              </a:schemeClr>
            </a:solidFill>
            <a:ln w="31750" cap="flat" cmpd="sng" algn="ctr">
              <a:solidFill>
                <a:schemeClr val="bg2">
                  <a:lumMod val="2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r>
                <a:rPr lang="en-US" sz="1000" dirty="0" smtClean="0">
                  <a:solidFill>
                    <a:srgbClr val="000000"/>
                  </a:solidFill>
                  <a:latin typeface="Arial" charset="0"/>
                </a:rPr>
                <a:t>IT a</a:t>
              </a:r>
              <a:r>
                <a:rPr kumimoji="0" lang="en-US" sz="1000" b="0" i="0" u="none" strike="noStrike" cap="none" normalizeH="0" baseline="0" dirty="0" smtClean="0">
                  <a:ln>
                    <a:noFill/>
                  </a:ln>
                  <a:solidFill>
                    <a:srgbClr val="000000"/>
                  </a:solidFill>
                  <a:effectLst/>
                  <a:latin typeface="Arial" charset="0"/>
                </a:rPr>
                <a:t>dmin logs into </a:t>
              </a:r>
              <a:br>
                <a:rPr kumimoji="0" lang="en-US" sz="1000" b="0" i="0" u="none" strike="noStrike" cap="none" normalizeH="0" baseline="0" dirty="0" smtClean="0">
                  <a:ln>
                    <a:noFill/>
                  </a:ln>
                  <a:solidFill>
                    <a:srgbClr val="000000"/>
                  </a:solidFill>
                  <a:effectLst/>
                  <a:latin typeface="Arial" charset="0"/>
                </a:rPr>
              </a:br>
              <a:r>
                <a:rPr kumimoji="0" lang="en-US" sz="1000" b="0" i="0" u="none" strike="noStrike" cap="none" normalizeH="0" baseline="0" dirty="0" smtClean="0">
                  <a:ln>
                    <a:noFill/>
                  </a:ln>
                  <a:solidFill>
                    <a:srgbClr val="000000"/>
                  </a:solidFill>
                  <a:effectLst/>
                  <a:latin typeface="Arial" charset="0"/>
                </a:rPr>
                <a:t>FortiCloud,</a:t>
              </a:r>
              <a:r>
                <a:rPr kumimoji="0" lang="en-US" sz="1000" b="0" i="0" u="none" strike="noStrike" cap="none" normalizeH="0" dirty="0" smtClean="0">
                  <a:ln>
                    <a:noFill/>
                  </a:ln>
                  <a:solidFill>
                    <a:srgbClr val="000000"/>
                  </a:solidFill>
                  <a:effectLst/>
                  <a:latin typeface="Arial" charset="0"/>
                </a:rPr>
                <a:t> </a:t>
              </a:r>
              <a:r>
                <a:rPr kumimoji="0" lang="en-US" sz="1000" b="0" i="0" u="none" strike="noStrike" cap="none" normalizeH="0" baseline="0" dirty="0" smtClean="0">
                  <a:ln>
                    <a:noFill/>
                  </a:ln>
                  <a:solidFill>
                    <a:srgbClr val="000000"/>
                  </a:solidFill>
                  <a:effectLst/>
                  <a:latin typeface="Arial" charset="0"/>
                </a:rPr>
                <a:t>enters </a:t>
              </a:r>
              <a:br>
                <a:rPr kumimoji="0" lang="en-US" sz="1000" b="0" i="0" u="none" strike="noStrike" cap="none" normalizeH="0" baseline="0" dirty="0" smtClean="0">
                  <a:ln>
                    <a:noFill/>
                  </a:ln>
                  <a:solidFill>
                    <a:srgbClr val="000000"/>
                  </a:solidFill>
                  <a:effectLst/>
                  <a:latin typeface="Arial" charset="0"/>
                </a:rPr>
              </a:br>
              <a:r>
                <a:rPr kumimoji="0" lang="en-US" sz="1000" b="0" i="0" u="none" strike="noStrike" cap="none" normalizeH="0" baseline="0" dirty="0" smtClean="0">
                  <a:ln>
                    <a:noFill/>
                  </a:ln>
                  <a:solidFill>
                    <a:srgbClr val="000000"/>
                  </a:solidFill>
                  <a:effectLst/>
                  <a:latin typeface="Arial" charset="0"/>
                </a:rPr>
                <a:t>bulk </a:t>
              </a:r>
              <a:r>
                <a:rPr lang="en-US" sz="1000" dirty="0" smtClean="0">
                  <a:solidFill>
                    <a:srgbClr val="000000"/>
                  </a:solidFill>
                  <a:latin typeface="Arial" charset="0"/>
                </a:rPr>
                <a:t>FortiCloud </a:t>
              </a:r>
              <a:r>
                <a:rPr kumimoji="0" lang="en-US" sz="1000" b="0" i="0" u="none" strike="noStrike" cap="none" normalizeH="0" dirty="0" smtClean="0">
                  <a:ln>
                    <a:noFill/>
                  </a:ln>
                  <a:solidFill>
                    <a:srgbClr val="000000"/>
                  </a:solidFill>
                  <a:effectLst/>
                  <a:latin typeface="Arial" charset="0"/>
                </a:rPr>
                <a:t>key and configures FortiManager IP to assign as devices come online</a:t>
              </a:r>
              <a:endParaRPr kumimoji="0" lang="en-US" sz="1000" b="0" i="0" u="none" strike="noStrike" cap="none" normalizeH="0" baseline="0" dirty="0">
                <a:ln>
                  <a:noFill/>
                </a:ln>
                <a:solidFill>
                  <a:srgbClr val="000000"/>
                </a:solidFill>
                <a:effectLst/>
                <a:latin typeface="Arial" charset="0"/>
              </a:endParaRPr>
            </a:p>
          </p:txBody>
        </p:sp>
        <p:sp>
          <p:nvSpPr>
            <p:cNvPr id="46" name="Right Triangle 45"/>
            <p:cNvSpPr/>
            <p:nvPr/>
          </p:nvSpPr>
          <p:spPr bwMode="auto">
            <a:xfrm flipH="1" flipV="1">
              <a:off x="6184491" y="2410811"/>
              <a:ext cx="206478" cy="422787"/>
            </a:xfrm>
            <a:prstGeom prst="rtTriangle">
              <a:avLst/>
            </a:prstGeom>
            <a:solidFill>
              <a:schemeClr val="bg2">
                <a:lumMod val="25000"/>
              </a:schemeClr>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grpSp>
      <p:sp>
        <p:nvSpPr>
          <p:cNvPr id="51" name="Right Triangle 50"/>
          <p:cNvSpPr/>
          <p:nvPr/>
        </p:nvSpPr>
        <p:spPr bwMode="auto">
          <a:xfrm>
            <a:off x="530946" y="3441290"/>
            <a:ext cx="186813" cy="1607576"/>
          </a:xfrm>
          <a:prstGeom prst="rtTriangle">
            <a:avLst/>
          </a:prstGeom>
          <a:solidFill>
            <a:schemeClr val="bg2">
              <a:lumMod val="25000"/>
            </a:schemeClr>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50" name="Rounded Rectangle 49"/>
          <p:cNvSpPr/>
          <p:nvPr/>
        </p:nvSpPr>
        <p:spPr bwMode="auto">
          <a:xfrm>
            <a:off x="285137" y="5039033"/>
            <a:ext cx="1710813" cy="948812"/>
          </a:xfrm>
          <a:prstGeom prst="roundRect">
            <a:avLst/>
          </a:prstGeom>
          <a:solidFill>
            <a:schemeClr val="accent3">
              <a:lumMod val="20000"/>
              <a:lumOff val="80000"/>
            </a:schemeClr>
          </a:solidFill>
          <a:ln w="31750" cap="flat" cmpd="sng" algn="ctr">
            <a:solidFill>
              <a:schemeClr val="bg2">
                <a:lumMod val="2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r>
              <a:rPr lang="en-US" sz="1000" dirty="0" smtClean="0">
                <a:solidFill>
                  <a:srgbClr val="000000"/>
                </a:solidFill>
                <a:latin typeface="Arial" charset="0"/>
              </a:rPr>
              <a:t>Deployed devices </a:t>
            </a:r>
            <a:br>
              <a:rPr lang="en-US" sz="1000" dirty="0" smtClean="0">
                <a:solidFill>
                  <a:srgbClr val="000000"/>
                </a:solidFill>
                <a:latin typeface="Arial" charset="0"/>
              </a:rPr>
            </a:br>
            <a:r>
              <a:rPr lang="en-US" sz="1000" dirty="0" smtClean="0">
                <a:solidFill>
                  <a:srgbClr val="000000"/>
                </a:solidFill>
                <a:latin typeface="Arial" charset="0"/>
              </a:rPr>
              <a:t>“phone home” to </a:t>
            </a:r>
            <a:br>
              <a:rPr lang="en-US" sz="1000" dirty="0" smtClean="0">
                <a:solidFill>
                  <a:srgbClr val="000000"/>
                </a:solidFill>
                <a:latin typeface="Arial" charset="0"/>
              </a:rPr>
            </a:br>
            <a:r>
              <a:rPr lang="en-US" sz="1000" dirty="0" smtClean="0">
                <a:solidFill>
                  <a:srgbClr val="000000"/>
                </a:solidFill>
                <a:latin typeface="Arial" charset="0"/>
              </a:rPr>
              <a:t>FortiCloud and are </a:t>
            </a:r>
            <a:br>
              <a:rPr lang="en-US" sz="1000" dirty="0" smtClean="0">
                <a:solidFill>
                  <a:srgbClr val="000000"/>
                </a:solidFill>
                <a:latin typeface="Arial" charset="0"/>
              </a:rPr>
            </a:br>
            <a:r>
              <a:rPr lang="en-US" sz="1000" dirty="0" smtClean="0">
                <a:solidFill>
                  <a:srgbClr val="000000"/>
                </a:solidFill>
                <a:latin typeface="Arial" charset="0"/>
              </a:rPr>
              <a:t>assigned the specified FortiManager IP</a:t>
            </a:r>
            <a:endParaRPr kumimoji="0" lang="en-US" sz="1000" b="0" i="0" u="none" strike="noStrike" cap="none" normalizeH="0" baseline="0" dirty="0">
              <a:ln>
                <a:noFill/>
              </a:ln>
              <a:solidFill>
                <a:srgbClr val="000000"/>
              </a:solidFill>
              <a:effectLst/>
              <a:latin typeface="Arial" charset="0"/>
            </a:endParaRPr>
          </a:p>
        </p:txBody>
      </p:sp>
      <p:pic>
        <p:nvPicPr>
          <p:cNvPr id="62" name="Picture 61" descr="Office-Customer-Female-Light-icon.png"/>
          <p:cNvPicPr>
            <a:picLocks noChangeAspect="1"/>
          </p:cNvPicPr>
          <p:nvPr/>
        </p:nvPicPr>
        <p:blipFill>
          <a:blip r:embed="rId8" cstate="print"/>
          <a:stretch>
            <a:fillRect/>
          </a:stretch>
        </p:blipFill>
        <p:spPr>
          <a:xfrm>
            <a:off x="8377083" y="2337619"/>
            <a:ext cx="385917" cy="385917"/>
          </a:xfrm>
          <a:prstGeom prst="rect">
            <a:avLst/>
          </a:prstGeom>
        </p:spPr>
      </p:pic>
      <p:sp>
        <p:nvSpPr>
          <p:cNvPr id="64" name="TextBox 63"/>
          <p:cNvSpPr txBox="1"/>
          <p:nvPr/>
        </p:nvSpPr>
        <p:spPr>
          <a:xfrm>
            <a:off x="8199511" y="2703871"/>
            <a:ext cx="681597" cy="246221"/>
          </a:xfrm>
          <a:prstGeom prst="rect">
            <a:avLst/>
          </a:prstGeom>
          <a:noFill/>
        </p:spPr>
        <p:txBody>
          <a:bodyPr wrap="none" rtlCol="0">
            <a:spAutoFit/>
          </a:bodyPr>
          <a:lstStyle/>
          <a:p>
            <a:r>
              <a:rPr lang="en-US" sz="1000" dirty="0" smtClean="0">
                <a:solidFill>
                  <a:srgbClr val="404040"/>
                </a:solidFill>
                <a:latin typeface="Helvetica 55 Roman"/>
                <a:cs typeface="Helvetica 55 Roman"/>
              </a:rPr>
              <a:t>IT admin</a:t>
            </a:r>
          </a:p>
        </p:txBody>
      </p:sp>
      <p:cxnSp>
        <p:nvCxnSpPr>
          <p:cNvPr id="66" name="Straight Connector 65"/>
          <p:cNvCxnSpPr>
            <a:stCxn id="33" idx="3"/>
          </p:cNvCxnSpPr>
          <p:nvPr/>
        </p:nvCxnSpPr>
        <p:spPr bwMode="auto">
          <a:xfrm flipV="1">
            <a:off x="3536292" y="3785419"/>
            <a:ext cx="1605979" cy="75160"/>
          </a:xfrm>
          <a:prstGeom prst="line">
            <a:avLst/>
          </a:prstGeom>
          <a:solidFill>
            <a:schemeClr val="accent2">
              <a:alpha val="42000"/>
            </a:schemeClr>
          </a:solidFill>
          <a:ln w="31750" cap="flat" cmpd="sng" algn="ctr">
            <a:solidFill>
              <a:schemeClr val="accent3">
                <a:lumMod val="75000"/>
              </a:schemeClr>
            </a:solidFill>
            <a:prstDash val="sysDot"/>
            <a:round/>
            <a:headEnd type="none" w="med" len="med"/>
            <a:tailEnd type="none" w="med" len="med"/>
          </a:ln>
          <a:effectLst/>
        </p:spPr>
      </p:cxnSp>
      <p:cxnSp>
        <p:nvCxnSpPr>
          <p:cNvPr id="69" name="Straight Connector 68"/>
          <p:cNvCxnSpPr/>
          <p:nvPr/>
        </p:nvCxnSpPr>
        <p:spPr bwMode="auto">
          <a:xfrm flipV="1">
            <a:off x="4080387" y="3795252"/>
            <a:ext cx="1061884" cy="914400"/>
          </a:xfrm>
          <a:prstGeom prst="line">
            <a:avLst/>
          </a:prstGeom>
          <a:solidFill>
            <a:schemeClr val="accent2">
              <a:alpha val="42000"/>
            </a:schemeClr>
          </a:solidFill>
          <a:ln w="31750" cap="flat" cmpd="sng" algn="ctr">
            <a:solidFill>
              <a:schemeClr val="accent3">
                <a:lumMod val="75000"/>
              </a:schemeClr>
            </a:solidFill>
            <a:prstDash val="sysDot"/>
            <a:round/>
            <a:headEnd type="none" w="med" len="med"/>
            <a:tailEnd type="none" w="med" len="med"/>
          </a:ln>
          <a:effectLst/>
        </p:spPr>
      </p:cxnSp>
      <p:sp>
        <p:nvSpPr>
          <p:cNvPr id="18" name="TextBox 17"/>
          <p:cNvSpPr txBox="1"/>
          <p:nvPr/>
        </p:nvSpPr>
        <p:spPr>
          <a:xfrm>
            <a:off x="4682582" y="3129088"/>
            <a:ext cx="965329" cy="276999"/>
          </a:xfrm>
          <a:prstGeom prst="rect">
            <a:avLst/>
          </a:prstGeom>
          <a:noFill/>
        </p:spPr>
        <p:txBody>
          <a:bodyPr wrap="none" rtlCol="0">
            <a:spAutoFit/>
          </a:bodyPr>
          <a:lstStyle/>
          <a:p>
            <a:r>
              <a:rPr lang="en-US" sz="1200" b="1" dirty="0" smtClean="0">
                <a:solidFill>
                  <a:srgbClr val="404040"/>
                </a:solidFill>
                <a:latin typeface="Helvetica 55 Roman"/>
                <a:cs typeface="Helvetica 55 Roman"/>
              </a:rPr>
              <a:t>FortiCloud</a:t>
            </a:r>
          </a:p>
        </p:txBody>
      </p:sp>
      <p:grpSp>
        <p:nvGrpSpPr>
          <p:cNvPr id="5" name="Group 85"/>
          <p:cNvGrpSpPr/>
          <p:nvPr/>
        </p:nvGrpSpPr>
        <p:grpSpPr>
          <a:xfrm>
            <a:off x="6184490" y="3854245"/>
            <a:ext cx="1784564" cy="1730477"/>
            <a:chOff x="7079225" y="4591664"/>
            <a:chExt cx="1784564" cy="1730477"/>
          </a:xfrm>
        </p:grpSpPr>
        <p:sp>
          <p:nvSpPr>
            <p:cNvPr id="78" name="Rounded Rectangle 77"/>
            <p:cNvSpPr/>
            <p:nvPr/>
          </p:nvSpPr>
          <p:spPr bwMode="auto">
            <a:xfrm>
              <a:off x="7079225" y="5304500"/>
              <a:ext cx="1784564" cy="1017641"/>
            </a:xfrm>
            <a:prstGeom prst="roundRect">
              <a:avLst/>
            </a:prstGeom>
            <a:solidFill>
              <a:schemeClr val="accent3">
                <a:lumMod val="20000"/>
                <a:lumOff val="80000"/>
              </a:schemeClr>
            </a:solidFill>
            <a:ln w="31750" cap="flat" cmpd="sng" algn="ctr">
              <a:solidFill>
                <a:schemeClr val="bg2">
                  <a:lumMod val="2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r>
                <a:rPr lang="en-US" sz="1000" dirty="0" smtClean="0">
                  <a:solidFill>
                    <a:srgbClr val="000000"/>
                  </a:solidFill>
                  <a:latin typeface="Arial" charset="0"/>
                </a:rPr>
                <a:t>Now that devices are being managed, IT admin can </a:t>
              </a:r>
              <a:br>
                <a:rPr lang="en-US" sz="1000" dirty="0" smtClean="0">
                  <a:solidFill>
                    <a:srgbClr val="000000"/>
                  </a:solidFill>
                  <a:latin typeface="Arial" charset="0"/>
                </a:rPr>
              </a:br>
              <a:r>
                <a:rPr lang="en-US" sz="1000" dirty="0" smtClean="0">
                  <a:solidFill>
                    <a:srgbClr val="000000"/>
                  </a:solidFill>
                  <a:latin typeface="Arial" charset="0"/>
                </a:rPr>
                <a:t>push firewall policies and </a:t>
              </a:r>
              <a:br>
                <a:rPr lang="en-US" sz="1000" dirty="0" smtClean="0">
                  <a:solidFill>
                    <a:srgbClr val="000000"/>
                  </a:solidFill>
                  <a:latin typeface="Arial" charset="0"/>
                </a:rPr>
              </a:br>
              <a:r>
                <a:rPr lang="en-US" sz="1000" dirty="0" smtClean="0">
                  <a:solidFill>
                    <a:srgbClr val="000000"/>
                  </a:solidFill>
                  <a:latin typeface="Arial" charset="0"/>
                </a:rPr>
                <a:t>configurations down to FortiGates/FortiAPs directly</a:t>
              </a:r>
              <a:endParaRPr kumimoji="0" lang="en-US" sz="1000" b="0" i="0" u="none" strike="noStrike" cap="none" normalizeH="0" baseline="0" dirty="0">
                <a:ln>
                  <a:noFill/>
                </a:ln>
                <a:solidFill>
                  <a:srgbClr val="000000"/>
                </a:solidFill>
                <a:effectLst/>
                <a:latin typeface="Arial" charset="0"/>
              </a:endParaRPr>
            </a:p>
          </p:txBody>
        </p:sp>
        <p:sp>
          <p:nvSpPr>
            <p:cNvPr id="79" name="Right Triangle 78"/>
            <p:cNvSpPr/>
            <p:nvPr/>
          </p:nvSpPr>
          <p:spPr bwMode="auto">
            <a:xfrm flipH="1">
              <a:off x="8475406" y="4591664"/>
              <a:ext cx="206477" cy="712837"/>
            </a:xfrm>
            <a:prstGeom prst="rtTriangle">
              <a:avLst/>
            </a:prstGeom>
            <a:solidFill>
              <a:schemeClr val="bg2">
                <a:lumMod val="25000"/>
              </a:schemeClr>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grpSp>
      <p:pic>
        <p:nvPicPr>
          <p:cNvPr id="6" name="Picture 5" descr="truck.png"/>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314960" y="2519006"/>
            <a:ext cx="1189712" cy="976650"/>
          </a:xfrm>
          <a:prstGeom prst="rect">
            <a:avLst/>
          </a:prstGeom>
        </p:spPr>
      </p:pic>
      <p:pic>
        <p:nvPicPr>
          <p:cNvPr id="88" name="Picture 87" descr="truck.png"/>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761990" y="3467162"/>
            <a:ext cx="1189712" cy="976650"/>
          </a:xfrm>
          <a:prstGeom prst="rect">
            <a:avLst/>
          </a:prstGeom>
        </p:spPr>
      </p:pic>
      <p:pic>
        <p:nvPicPr>
          <p:cNvPr id="90" name="Picture 89" descr="truck.png"/>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2600621" y="5276298"/>
            <a:ext cx="1189712" cy="976650"/>
          </a:xfrm>
          <a:prstGeom prst="rect">
            <a:avLst/>
          </a:prstGeom>
        </p:spPr>
      </p:pic>
      <p:pic>
        <p:nvPicPr>
          <p:cNvPr id="15" name="Picture 14"/>
          <p:cNvPicPr>
            <a:picLocks noChangeAspect="1"/>
          </p:cNvPicPr>
          <p:nvPr/>
        </p:nvPicPr>
        <p:blipFill>
          <a:blip r:embed="rId9" cstate="print">
            <a:extLst>
              <a:ext uri="{28A0092B-C50C-407E-A947-70E740481C1C}">
                <a14:useLocalDpi xmlns:a14="http://schemas.microsoft.com/office/drawing/2010/main" xmlns="" val="0"/>
              </a:ext>
            </a:extLst>
          </a:blip>
          <a:stretch>
            <a:fillRect/>
          </a:stretch>
        </p:blipFill>
        <p:spPr>
          <a:xfrm>
            <a:off x="4844291" y="3396492"/>
            <a:ext cx="617552" cy="617552"/>
          </a:xfrm>
          <a:prstGeom prst="rect">
            <a:avLst/>
          </a:prstGeom>
        </p:spPr>
      </p:pic>
      <p:sp>
        <p:nvSpPr>
          <p:cNvPr id="55" name="Right Triangle 54"/>
          <p:cNvSpPr/>
          <p:nvPr/>
        </p:nvSpPr>
        <p:spPr bwMode="auto">
          <a:xfrm rot="5400000" flipH="1">
            <a:off x="2179347" y="5474109"/>
            <a:ext cx="226145" cy="604682"/>
          </a:xfrm>
          <a:prstGeom prst="rtTriangle">
            <a:avLst/>
          </a:prstGeom>
          <a:solidFill>
            <a:schemeClr val="bg2">
              <a:lumMod val="25000"/>
            </a:schemeClr>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pic>
        <p:nvPicPr>
          <p:cNvPr id="58" name="Picture 57" descr="policies.png"/>
          <p:cNvPicPr>
            <a:picLocks noChangeAspect="1"/>
          </p:cNvPicPr>
          <p:nvPr/>
        </p:nvPicPr>
        <p:blipFill>
          <a:blip r:embed="rId10" cstate="print"/>
          <a:stretch>
            <a:fillRect/>
          </a:stretch>
        </p:blipFill>
        <p:spPr>
          <a:xfrm>
            <a:off x="7676197" y="3287636"/>
            <a:ext cx="248603" cy="216176"/>
          </a:xfrm>
          <a:prstGeom prst="rect">
            <a:avLst/>
          </a:prstGeom>
        </p:spPr>
      </p:pic>
      <p:pic>
        <p:nvPicPr>
          <p:cNvPr id="59" name="Picture 58" descr="policies.png"/>
          <p:cNvPicPr>
            <a:picLocks noChangeAspect="1"/>
          </p:cNvPicPr>
          <p:nvPr/>
        </p:nvPicPr>
        <p:blipFill>
          <a:blip r:embed="rId10" cstate="print"/>
          <a:stretch>
            <a:fillRect/>
          </a:stretch>
        </p:blipFill>
        <p:spPr>
          <a:xfrm>
            <a:off x="5001824" y="3661262"/>
            <a:ext cx="258434" cy="224725"/>
          </a:xfrm>
          <a:prstGeom prst="rect">
            <a:avLst/>
          </a:prstGeom>
        </p:spPr>
      </p:pic>
      <p:pic>
        <p:nvPicPr>
          <p:cNvPr id="67" name="Picture 66" descr="policies.png"/>
          <p:cNvPicPr>
            <a:picLocks noChangeAspect="1"/>
          </p:cNvPicPr>
          <p:nvPr/>
        </p:nvPicPr>
        <p:blipFill>
          <a:blip r:embed="rId10" cstate="print"/>
          <a:stretch>
            <a:fillRect/>
          </a:stretch>
        </p:blipFill>
        <p:spPr>
          <a:xfrm>
            <a:off x="5006740" y="3656345"/>
            <a:ext cx="258434" cy="224725"/>
          </a:xfrm>
          <a:prstGeom prst="rect">
            <a:avLst/>
          </a:prstGeom>
        </p:spPr>
      </p:pic>
      <p:pic>
        <p:nvPicPr>
          <p:cNvPr id="68" name="Picture 67" descr="policies.png"/>
          <p:cNvPicPr>
            <a:picLocks noChangeAspect="1"/>
          </p:cNvPicPr>
          <p:nvPr/>
        </p:nvPicPr>
        <p:blipFill>
          <a:blip r:embed="rId10" cstate="print"/>
          <a:stretch>
            <a:fillRect/>
          </a:stretch>
        </p:blipFill>
        <p:spPr>
          <a:xfrm>
            <a:off x="5006740" y="3656346"/>
            <a:ext cx="258434" cy="224725"/>
          </a:xfrm>
          <a:prstGeom prst="rect">
            <a:avLst/>
          </a:prstGeom>
        </p:spPr>
      </p:pic>
      <p:pic>
        <p:nvPicPr>
          <p:cNvPr id="70" name="Picture 69" descr="policies.png"/>
          <p:cNvPicPr>
            <a:picLocks noChangeAspect="1"/>
          </p:cNvPicPr>
          <p:nvPr/>
        </p:nvPicPr>
        <p:blipFill>
          <a:blip r:embed="rId10" cstate="print"/>
          <a:stretch>
            <a:fillRect/>
          </a:stretch>
        </p:blipFill>
        <p:spPr>
          <a:xfrm>
            <a:off x="5006740" y="3666178"/>
            <a:ext cx="258434" cy="224725"/>
          </a:xfrm>
          <a:prstGeom prst="rect">
            <a:avLst/>
          </a:prstGeom>
        </p:spPr>
      </p:pic>
      <p:sp>
        <p:nvSpPr>
          <p:cNvPr id="57" name="Rectangle 56"/>
          <p:cNvSpPr/>
          <p:nvPr/>
        </p:nvSpPr>
        <p:spPr bwMode="auto">
          <a:xfrm>
            <a:off x="171450" y="1219200"/>
            <a:ext cx="3990975" cy="628650"/>
          </a:xfrm>
          <a:prstGeom prst="rect">
            <a:avLst/>
          </a:prstGeom>
          <a:solidFill>
            <a:schemeClr val="accent6">
              <a:lumMod val="20000"/>
              <a:lumOff val="80000"/>
              <a:alpha val="50000"/>
            </a:schemeClr>
          </a:solidFill>
          <a:ln w="31750" cap="flat" cmpd="sng" algn="ctr">
            <a:solidFill>
              <a:schemeClr val="accent6">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14300" eaLnBrk="0" fontAlgn="base" hangingPunct="0">
              <a:spcBef>
                <a:spcPct val="20000"/>
              </a:spcBef>
              <a:spcAft>
                <a:spcPct val="0"/>
              </a:spcAft>
              <a:buClr>
                <a:schemeClr val="accent1"/>
              </a:buClr>
              <a:buSzPct val="90000"/>
            </a:pPr>
            <a:r>
              <a:rPr lang="en-US" sz="1200" b="1" dirty="0" smtClean="0">
                <a:solidFill>
                  <a:srgbClr val="000000"/>
                </a:solidFill>
                <a:latin typeface="Arial" charset="0"/>
              </a:rPr>
              <a:t>Challenge: </a:t>
            </a:r>
            <a:r>
              <a:rPr lang="en-US" sz="1200" i="1" dirty="0" smtClean="0">
                <a:solidFill>
                  <a:srgbClr val="000000"/>
                </a:solidFill>
                <a:latin typeface="Arial" charset="0"/>
              </a:rPr>
              <a:t>Deploying security/wireless infrastructure </a:t>
            </a:r>
            <a:br>
              <a:rPr lang="en-US" sz="1200" i="1" dirty="0" smtClean="0">
                <a:solidFill>
                  <a:srgbClr val="000000"/>
                </a:solidFill>
                <a:latin typeface="Arial" charset="0"/>
              </a:rPr>
            </a:br>
            <a:r>
              <a:rPr lang="en-US" sz="1200" i="1" dirty="0" smtClean="0">
                <a:solidFill>
                  <a:srgbClr val="000000"/>
                </a:solidFill>
                <a:latin typeface="Arial" charset="0"/>
              </a:rPr>
              <a:t>at remote locations (with limited on-site expertise) while centrally managing configuration/reporting functions</a:t>
            </a:r>
            <a:endParaRPr lang="en-US" sz="1200" b="1" i="1" dirty="0">
              <a:solidFill>
                <a:srgbClr val="000000"/>
              </a:solidFill>
              <a:latin typeface="Arial" charset="0"/>
            </a:endParaRPr>
          </a:p>
        </p:txBody>
      </p:sp>
      <p:pic>
        <p:nvPicPr>
          <p:cNvPr id="60" name="Picture 59"/>
          <p:cNvPicPr>
            <a:picLocks noChangeAspect="1"/>
          </p:cNvPicPr>
          <p:nvPr/>
        </p:nvPicPr>
        <p:blipFill>
          <a:blip r:embed="rId11" cstate="print">
            <a:extLst>
              <a:ext uri="{28A0092B-C50C-407E-A947-70E740481C1C}">
                <a14:useLocalDpi xmlns="" xmlns:a14="http://schemas.microsoft.com/office/drawing/2010/main" val="0"/>
              </a:ext>
            </a:extLst>
          </a:blip>
          <a:stretch>
            <a:fillRect/>
          </a:stretch>
        </p:blipFill>
        <p:spPr>
          <a:xfrm flipH="1">
            <a:off x="3677259" y="4407323"/>
            <a:ext cx="622925" cy="638403"/>
          </a:xfrm>
          <a:prstGeom prst="rect">
            <a:avLst/>
          </a:prstGeom>
        </p:spPr>
      </p:pic>
      <p:pic>
        <p:nvPicPr>
          <p:cNvPr id="61" name="Picture 60"/>
          <p:cNvPicPr>
            <a:picLocks noChangeAspect="1"/>
          </p:cNvPicPr>
          <p:nvPr/>
        </p:nvPicPr>
        <p:blipFill>
          <a:blip r:embed="rId11" cstate="print">
            <a:extLst>
              <a:ext uri="{28A0092B-C50C-407E-A947-70E740481C1C}">
                <a14:useLocalDpi xmlns="" xmlns:a14="http://schemas.microsoft.com/office/drawing/2010/main" val="0"/>
              </a:ext>
            </a:extLst>
          </a:blip>
          <a:stretch>
            <a:fillRect/>
          </a:stretch>
        </p:blipFill>
        <p:spPr>
          <a:xfrm flipH="1">
            <a:off x="4766094" y="5330903"/>
            <a:ext cx="622925" cy="638403"/>
          </a:xfrm>
          <a:prstGeom prst="rect">
            <a:avLst/>
          </a:prstGeom>
        </p:spPr>
      </p:pic>
      <p:pic>
        <p:nvPicPr>
          <p:cNvPr id="71" name="Picture 70"/>
          <p:cNvPicPr>
            <a:picLocks noChangeAspect="1"/>
          </p:cNvPicPr>
          <p:nvPr/>
        </p:nvPicPr>
        <p:blipFill>
          <a:blip r:embed="rId12" cstate="print">
            <a:extLst>
              <a:ext uri="{28A0092B-C50C-407E-A947-70E740481C1C}">
                <a14:useLocalDpi xmlns="" xmlns:a14="http://schemas.microsoft.com/office/drawing/2010/main" val="0"/>
              </a:ext>
            </a:extLst>
          </a:blip>
          <a:stretch>
            <a:fillRect/>
          </a:stretch>
        </p:blipFill>
        <p:spPr>
          <a:xfrm>
            <a:off x="7473113" y="3182999"/>
            <a:ext cx="745067" cy="519250"/>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22" presetClass="entr" presetSubtype="2"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wipe(right)">
                                      <p:cBhvr>
                                        <p:cTn id="10" dur="1000"/>
                                        <p:tgtEl>
                                          <p:spTgt spid="41"/>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0-#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1000"/>
                                        <p:tgtEl>
                                          <p:spTgt spid="5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fade">
                                      <p:cBhvr>
                                        <p:cTn id="23" dur="1000"/>
                                        <p:tgtEl>
                                          <p:spTgt spid="51"/>
                                        </p:tgtEl>
                                      </p:cBhvr>
                                    </p:animEffect>
                                  </p:childTnLst>
                                </p:cTn>
                              </p:par>
                              <p:par>
                                <p:cTn id="24" presetID="10" presetClass="entr" presetSubtype="0" fill="hold"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500"/>
                                        <p:tgtEl>
                                          <p:spTgt spid="29"/>
                                        </p:tgtEl>
                                      </p:cBhvr>
                                    </p:animEffect>
                                  </p:childTnLst>
                                </p:cTn>
                              </p:par>
                              <p:par>
                                <p:cTn id="27" presetID="63" presetClass="path" presetSubtype="0" accel="50000" decel="50000" fill="hold" nodeType="withEffect">
                                  <p:stCondLst>
                                    <p:cond delay="0"/>
                                  </p:stCondLst>
                                  <p:childTnLst>
                                    <p:animMotion origin="layout" path="M -0.0007 4.9387E-6 L 0.12013 0.00138 " pathEditMode="relative" rAng="0" ptsTypes="AA">
                                      <p:cBhvr>
                                        <p:cTn id="28" dur="2000" fill="hold"/>
                                        <p:tgtEl>
                                          <p:spTgt spid="29"/>
                                        </p:tgtEl>
                                        <p:attrNameLst>
                                          <p:attrName>ppt_x</p:attrName>
                                          <p:attrName>ppt_y</p:attrName>
                                        </p:attrNameLst>
                                      </p:cBhvr>
                                      <p:rCtr x="60" y="1"/>
                                    </p:animMotion>
                                  </p:childTnLst>
                                </p:cTn>
                              </p:par>
                            </p:childTnLst>
                          </p:cTn>
                        </p:par>
                        <p:par>
                          <p:cTn id="29" fill="hold">
                            <p:stCondLst>
                              <p:cond delay="3000"/>
                            </p:stCondLst>
                            <p:childTnLst>
                              <p:par>
                                <p:cTn id="30" presetID="10" presetClass="entr" presetSubtype="0"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1000"/>
                                        <p:tgtEl>
                                          <p:spTgt spid="32"/>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left)">
                                      <p:cBhvr>
                                        <p:cTn id="39" dur="1000"/>
                                        <p:tgtEl>
                                          <p:spTgt spid="40"/>
                                        </p:tgtEl>
                                      </p:cBhvr>
                                    </p:animEffect>
                                  </p:childTnLst>
                                </p:cTn>
                              </p:par>
                            </p:childTnLst>
                          </p:cTn>
                        </p:par>
                        <p:par>
                          <p:cTn id="40" fill="hold">
                            <p:stCondLst>
                              <p:cond delay="5000"/>
                            </p:stCondLst>
                            <p:childTnLst>
                              <p:par>
                                <p:cTn id="41" presetID="10" presetClass="exit" presetSubtype="0" fill="hold" nodeType="afterEffect">
                                  <p:stCondLst>
                                    <p:cond delay="0"/>
                                  </p:stCondLst>
                                  <p:childTnLst>
                                    <p:animEffect transition="out" filter="fade">
                                      <p:cBhvr>
                                        <p:cTn id="42" dur="500"/>
                                        <p:tgtEl>
                                          <p:spTgt spid="6"/>
                                        </p:tgtEl>
                                      </p:cBhvr>
                                    </p:animEffect>
                                    <p:set>
                                      <p:cBhvr>
                                        <p:cTn id="43" dur="1" fill="hold">
                                          <p:stCondLst>
                                            <p:cond delay="499"/>
                                          </p:stCondLst>
                                        </p:cTn>
                                        <p:tgtEl>
                                          <p:spTgt spid="6"/>
                                        </p:tgtEl>
                                        <p:attrNameLst>
                                          <p:attrName>style.visibility</p:attrName>
                                        </p:attrNameLst>
                                      </p:cBhvr>
                                      <p:to>
                                        <p:strVal val="hidden"/>
                                      </p:to>
                                    </p:set>
                                  </p:childTnLst>
                                </p:cTn>
                              </p:par>
                              <p:par>
                                <p:cTn id="44" presetID="10" presetClass="exit" presetSubtype="0" fill="hold" nodeType="withEffect">
                                  <p:stCondLst>
                                    <p:cond delay="0"/>
                                  </p:stCondLst>
                                  <p:childTnLst>
                                    <p:animEffect transition="out" filter="fade">
                                      <p:cBhvr>
                                        <p:cTn id="45" dur="500"/>
                                        <p:tgtEl>
                                          <p:spTgt spid="51"/>
                                        </p:tgtEl>
                                      </p:cBhvr>
                                    </p:animEffect>
                                    <p:set>
                                      <p:cBhvr>
                                        <p:cTn id="46" dur="1" fill="hold">
                                          <p:stCondLst>
                                            <p:cond delay="499"/>
                                          </p:stCondLst>
                                        </p:cTn>
                                        <p:tgtEl>
                                          <p:spTgt spid="51"/>
                                        </p:tgtEl>
                                        <p:attrNameLst>
                                          <p:attrName>style.visibility</p:attrName>
                                        </p:attrNameLst>
                                      </p:cBhvr>
                                      <p:to>
                                        <p:strVal val="hidden"/>
                                      </p:to>
                                    </p:set>
                                  </p:childTnLst>
                                </p:cTn>
                              </p:par>
                              <p:par>
                                <p:cTn id="47" presetID="10" presetClass="exit" presetSubtype="0" fill="hold" nodeType="withEffect">
                                  <p:stCondLst>
                                    <p:cond delay="0"/>
                                  </p:stCondLst>
                                  <p:childTnLst>
                                    <p:animEffect transition="out" filter="fade">
                                      <p:cBhvr>
                                        <p:cTn id="48" dur="500"/>
                                        <p:tgtEl>
                                          <p:spTgt spid="29"/>
                                        </p:tgtEl>
                                      </p:cBhvr>
                                    </p:animEffect>
                                    <p:set>
                                      <p:cBhvr>
                                        <p:cTn id="49" dur="1" fill="hold">
                                          <p:stCondLst>
                                            <p:cond delay="499"/>
                                          </p:stCondLst>
                                        </p:cTn>
                                        <p:tgtEl>
                                          <p:spTgt spid="29"/>
                                        </p:tgtEl>
                                        <p:attrNameLst>
                                          <p:attrName>style.visibility</p:attrName>
                                        </p:attrNameLst>
                                      </p:cBhvr>
                                      <p:to>
                                        <p:strVal val="hidden"/>
                                      </p:to>
                                    </p:set>
                                  </p:childTnLst>
                                </p:cTn>
                              </p:par>
                            </p:childTnLst>
                          </p:cTn>
                        </p:par>
                        <p:par>
                          <p:cTn id="50" fill="hold">
                            <p:stCondLst>
                              <p:cond delay="5500"/>
                            </p:stCondLst>
                            <p:childTnLst>
                              <p:par>
                                <p:cTn id="51" presetID="10" presetClass="entr" presetSubtype="0" fill="hold" nodeType="after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1000"/>
                                        <p:tgtEl>
                                          <p:spTgt spid="33"/>
                                        </p:tgtEl>
                                      </p:cBhvr>
                                    </p:animEffect>
                                  </p:childTnLst>
                                </p:cTn>
                              </p:par>
                              <p:par>
                                <p:cTn id="54" presetID="10" presetClass="entr" presetSubtype="0" fill="hold" nodeType="withEffect">
                                  <p:stCondLst>
                                    <p:cond delay="0"/>
                                  </p:stCondLst>
                                  <p:childTnLst>
                                    <p:set>
                                      <p:cBhvr>
                                        <p:cTn id="55" dur="1" fill="hold">
                                          <p:stCondLst>
                                            <p:cond delay="0"/>
                                          </p:stCondLst>
                                        </p:cTn>
                                        <p:tgtEl>
                                          <p:spTgt spid="88"/>
                                        </p:tgtEl>
                                        <p:attrNameLst>
                                          <p:attrName>style.visibility</p:attrName>
                                        </p:attrNameLst>
                                      </p:cBhvr>
                                      <p:to>
                                        <p:strVal val="visible"/>
                                      </p:to>
                                    </p:set>
                                    <p:animEffect transition="in" filter="fade">
                                      <p:cBhvr>
                                        <p:cTn id="56" dur="1000"/>
                                        <p:tgtEl>
                                          <p:spTgt spid="8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1000"/>
                                        <p:tgtEl>
                                          <p:spTgt spid="34"/>
                                        </p:tgtEl>
                                      </p:cBhvr>
                                    </p:animEffect>
                                  </p:childTnLst>
                                </p:cTn>
                              </p:par>
                            </p:childTnLst>
                          </p:cTn>
                        </p:par>
                        <p:par>
                          <p:cTn id="63" fill="hold">
                            <p:stCondLst>
                              <p:cond delay="6500"/>
                            </p:stCondLst>
                            <p:childTnLst>
                              <p:par>
                                <p:cTn id="64" presetID="22" presetClass="entr" presetSubtype="8" fill="hold" nodeType="afterEffect">
                                  <p:stCondLst>
                                    <p:cond delay="0"/>
                                  </p:stCondLst>
                                  <p:childTnLst>
                                    <p:set>
                                      <p:cBhvr>
                                        <p:cTn id="65" dur="1" fill="hold">
                                          <p:stCondLst>
                                            <p:cond delay="0"/>
                                          </p:stCondLst>
                                        </p:cTn>
                                        <p:tgtEl>
                                          <p:spTgt spid="66"/>
                                        </p:tgtEl>
                                        <p:attrNameLst>
                                          <p:attrName>style.visibility</p:attrName>
                                        </p:attrNameLst>
                                      </p:cBhvr>
                                      <p:to>
                                        <p:strVal val="visible"/>
                                      </p:to>
                                    </p:set>
                                    <p:animEffect transition="in" filter="wipe(left)">
                                      <p:cBhvr>
                                        <p:cTn id="66" dur="1000"/>
                                        <p:tgtEl>
                                          <p:spTgt spid="66"/>
                                        </p:tgtEl>
                                      </p:cBhvr>
                                    </p:animEffect>
                                  </p:childTnLst>
                                </p:cTn>
                              </p:par>
                            </p:childTnLst>
                          </p:cTn>
                        </p:par>
                        <p:par>
                          <p:cTn id="67" fill="hold">
                            <p:stCondLst>
                              <p:cond delay="7500"/>
                            </p:stCondLst>
                            <p:childTnLst>
                              <p:par>
                                <p:cTn id="68" presetID="10" presetClass="exit" presetSubtype="0" fill="hold" nodeType="afterEffect">
                                  <p:stCondLst>
                                    <p:cond delay="0"/>
                                  </p:stCondLst>
                                  <p:childTnLst>
                                    <p:animEffect transition="out" filter="fade">
                                      <p:cBhvr>
                                        <p:cTn id="69" dur="500"/>
                                        <p:tgtEl>
                                          <p:spTgt spid="88"/>
                                        </p:tgtEl>
                                      </p:cBhvr>
                                    </p:animEffect>
                                    <p:set>
                                      <p:cBhvr>
                                        <p:cTn id="70" dur="1" fill="hold">
                                          <p:stCondLst>
                                            <p:cond delay="499"/>
                                          </p:stCondLst>
                                        </p:cTn>
                                        <p:tgtEl>
                                          <p:spTgt spid="88"/>
                                        </p:tgtEl>
                                        <p:attrNameLst>
                                          <p:attrName>style.visibility</p:attrName>
                                        </p:attrNameLst>
                                      </p:cBhvr>
                                      <p:to>
                                        <p:strVal val="hidden"/>
                                      </p:to>
                                    </p:set>
                                  </p:childTnLst>
                                </p:cTn>
                              </p:par>
                              <p:par>
                                <p:cTn id="71" presetID="10" presetClass="exit" presetSubtype="0" fill="hold" grpId="1" nodeType="withEffect">
                                  <p:stCondLst>
                                    <p:cond delay="0"/>
                                  </p:stCondLst>
                                  <p:childTnLst>
                                    <p:animEffect transition="out" filter="fade">
                                      <p:cBhvr>
                                        <p:cTn id="72" dur="1000"/>
                                        <p:tgtEl>
                                          <p:spTgt spid="54"/>
                                        </p:tgtEl>
                                      </p:cBhvr>
                                    </p:animEffect>
                                    <p:set>
                                      <p:cBhvr>
                                        <p:cTn id="73" dur="1" fill="hold">
                                          <p:stCondLst>
                                            <p:cond delay="999"/>
                                          </p:stCondLst>
                                        </p:cTn>
                                        <p:tgtEl>
                                          <p:spTgt spid="54"/>
                                        </p:tgtEl>
                                        <p:attrNameLst>
                                          <p:attrName>style.visibility</p:attrName>
                                        </p:attrNameLst>
                                      </p:cBhvr>
                                      <p:to>
                                        <p:strVal val="hidden"/>
                                      </p:to>
                                    </p:set>
                                  </p:childTnLst>
                                </p:cTn>
                              </p:par>
                            </p:childTnLst>
                          </p:cTn>
                        </p:par>
                        <p:par>
                          <p:cTn id="74" fill="hold">
                            <p:stCondLst>
                              <p:cond delay="8500"/>
                            </p:stCondLst>
                            <p:childTnLst>
                              <p:par>
                                <p:cTn id="75" presetID="10" presetClass="entr" presetSubtype="0" fill="hold" nodeType="afterEffect">
                                  <p:stCondLst>
                                    <p:cond delay="0"/>
                                  </p:stCondLst>
                                  <p:childTnLst>
                                    <p:set>
                                      <p:cBhvr>
                                        <p:cTn id="76" dur="1" fill="hold">
                                          <p:stCondLst>
                                            <p:cond delay="0"/>
                                          </p:stCondLst>
                                        </p:cTn>
                                        <p:tgtEl>
                                          <p:spTgt spid="89"/>
                                        </p:tgtEl>
                                        <p:attrNameLst>
                                          <p:attrName>style.visibility</p:attrName>
                                        </p:attrNameLst>
                                      </p:cBhvr>
                                      <p:to>
                                        <p:strVal val="visible"/>
                                      </p:to>
                                    </p:set>
                                    <p:animEffect transition="in" filter="fade">
                                      <p:cBhvr>
                                        <p:cTn id="77" dur="500"/>
                                        <p:tgtEl>
                                          <p:spTgt spid="89"/>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56"/>
                                        </p:tgtEl>
                                        <p:attrNameLst>
                                          <p:attrName>style.visibility</p:attrName>
                                        </p:attrNameLst>
                                      </p:cBhvr>
                                      <p:to>
                                        <p:strVal val="visible"/>
                                      </p:to>
                                    </p:set>
                                    <p:animEffect transition="in" filter="fade">
                                      <p:cBhvr>
                                        <p:cTn id="80" dur="1000"/>
                                        <p:tgtEl>
                                          <p:spTgt spid="56"/>
                                        </p:tgtEl>
                                      </p:cBhvr>
                                    </p:animEffect>
                                  </p:childTnLst>
                                </p:cTn>
                              </p:par>
                              <p:par>
                                <p:cTn id="81" presetID="10" presetClass="entr" presetSubtype="0" fill="hold" nodeType="withEffect">
                                  <p:stCondLst>
                                    <p:cond delay="0"/>
                                  </p:stCondLst>
                                  <p:childTnLst>
                                    <p:set>
                                      <p:cBhvr>
                                        <p:cTn id="82" dur="1" fill="hold">
                                          <p:stCondLst>
                                            <p:cond delay="0"/>
                                          </p:stCondLst>
                                        </p:cTn>
                                        <p:tgtEl>
                                          <p:spTgt spid="60"/>
                                        </p:tgtEl>
                                        <p:attrNameLst>
                                          <p:attrName>style.visibility</p:attrName>
                                        </p:attrNameLst>
                                      </p:cBhvr>
                                      <p:to>
                                        <p:strVal val="visible"/>
                                      </p:to>
                                    </p:set>
                                    <p:animEffect transition="in" filter="fade">
                                      <p:cBhvr>
                                        <p:cTn id="83" dur="1000"/>
                                        <p:tgtEl>
                                          <p:spTgt spid="60"/>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1000"/>
                                        <p:tgtEl>
                                          <p:spTgt spid="36"/>
                                        </p:tgtEl>
                                      </p:cBhvr>
                                    </p:animEffect>
                                  </p:childTnLst>
                                </p:cTn>
                              </p:par>
                            </p:childTnLst>
                          </p:cTn>
                        </p:par>
                        <p:par>
                          <p:cTn id="87" fill="hold">
                            <p:stCondLst>
                              <p:cond delay="9500"/>
                            </p:stCondLst>
                            <p:childTnLst>
                              <p:par>
                                <p:cTn id="88" presetID="22" presetClass="entr" presetSubtype="8" fill="hold" nodeType="after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1000"/>
                                        <p:tgtEl>
                                          <p:spTgt spid="69"/>
                                        </p:tgtEl>
                                      </p:cBhvr>
                                    </p:animEffect>
                                  </p:childTnLst>
                                </p:cTn>
                              </p:par>
                            </p:childTnLst>
                          </p:cTn>
                        </p:par>
                        <p:par>
                          <p:cTn id="91" fill="hold">
                            <p:stCondLst>
                              <p:cond delay="10500"/>
                            </p:stCondLst>
                            <p:childTnLst>
                              <p:par>
                                <p:cTn id="92" presetID="10" presetClass="exit" presetSubtype="0" fill="hold" nodeType="afterEffect">
                                  <p:stCondLst>
                                    <p:cond delay="0"/>
                                  </p:stCondLst>
                                  <p:childTnLst>
                                    <p:animEffect transition="out" filter="fade">
                                      <p:cBhvr>
                                        <p:cTn id="93" dur="500"/>
                                        <p:tgtEl>
                                          <p:spTgt spid="89"/>
                                        </p:tgtEl>
                                      </p:cBhvr>
                                    </p:animEffect>
                                    <p:set>
                                      <p:cBhvr>
                                        <p:cTn id="94" dur="1" fill="hold">
                                          <p:stCondLst>
                                            <p:cond delay="499"/>
                                          </p:stCondLst>
                                        </p:cTn>
                                        <p:tgtEl>
                                          <p:spTgt spid="89"/>
                                        </p:tgtEl>
                                        <p:attrNameLst>
                                          <p:attrName>style.visibility</p:attrName>
                                        </p:attrNameLst>
                                      </p:cBhvr>
                                      <p:to>
                                        <p:strVal val="hidden"/>
                                      </p:to>
                                    </p:set>
                                  </p:childTnLst>
                                </p:cTn>
                              </p:par>
                              <p:par>
                                <p:cTn id="95" presetID="10" presetClass="exit" presetSubtype="0" fill="hold" grpId="1" nodeType="withEffect">
                                  <p:stCondLst>
                                    <p:cond delay="0"/>
                                  </p:stCondLst>
                                  <p:childTnLst>
                                    <p:animEffect transition="out" filter="fade">
                                      <p:cBhvr>
                                        <p:cTn id="96" dur="1000"/>
                                        <p:tgtEl>
                                          <p:spTgt spid="56"/>
                                        </p:tgtEl>
                                      </p:cBhvr>
                                    </p:animEffect>
                                    <p:set>
                                      <p:cBhvr>
                                        <p:cTn id="97" dur="1" fill="hold">
                                          <p:stCondLst>
                                            <p:cond delay="999"/>
                                          </p:stCondLst>
                                        </p:cTn>
                                        <p:tgtEl>
                                          <p:spTgt spid="56"/>
                                        </p:tgtEl>
                                        <p:attrNameLst>
                                          <p:attrName>style.visibility</p:attrName>
                                        </p:attrNameLst>
                                      </p:cBhvr>
                                      <p:to>
                                        <p:strVal val="hidden"/>
                                      </p:to>
                                    </p:set>
                                  </p:childTnLst>
                                </p:cTn>
                              </p:par>
                            </p:childTnLst>
                          </p:cTn>
                        </p:par>
                        <p:par>
                          <p:cTn id="98" fill="hold">
                            <p:stCondLst>
                              <p:cond delay="11500"/>
                            </p:stCondLst>
                            <p:childTnLst>
                              <p:par>
                                <p:cTn id="99" presetID="10" presetClass="entr" presetSubtype="0" fill="hold" nodeType="afterEffect">
                                  <p:stCondLst>
                                    <p:cond delay="0"/>
                                  </p:stCondLst>
                                  <p:childTnLst>
                                    <p:set>
                                      <p:cBhvr>
                                        <p:cTn id="100" dur="1" fill="hold">
                                          <p:stCondLst>
                                            <p:cond delay="0"/>
                                          </p:stCondLst>
                                        </p:cTn>
                                        <p:tgtEl>
                                          <p:spTgt spid="90"/>
                                        </p:tgtEl>
                                        <p:attrNameLst>
                                          <p:attrName>style.visibility</p:attrName>
                                        </p:attrNameLst>
                                      </p:cBhvr>
                                      <p:to>
                                        <p:strVal val="visible"/>
                                      </p:to>
                                    </p:set>
                                    <p:animEffect transition="in" filter="fade">
                                      <p:cBhvr>
                                        <p:cTn id="101" dur="500"/>
                                        <p:tgtEl>
                                          <p:spTgt spid="90"/>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55"/>
                                        </p:tgtEl>
                                        <p:attrNameLst>
                                          <p:attrName>style.visibility</p:attrName>
                                        </p:attrNameLst>
                                      </p:cBhvr>
                                      <p:to>
                                        <p:strVal val="visible"/>
                                      </p:to>
                                    </p:set>
                                    <p:animEffect transition="in" filter="fade">
                                      <p:cBhvr>
                                        <p:cTn id="104" dur="1000"/>
                                        <p:tgtEl>
                                          <p:spTgt spid="55"/>
                                        </p:tgtEl>
                                      </p:cBhvr>
                                    </p:animEffect>
                                  </p:childTnLst>
                                </p:cTn>
                              </p:par>
                              <p:par>
                                <p:cTn id="105" presetID="10" presetClass="entr" presetSubtype="0" fill="hold" nodeType="withEffect">
                                  <p:stCondLst>
                                    <p:cond delay="0"/>
                                  </p:stCondLst>
                                  <p:childTnLst>
                                    <p:set>
                                      <p:cBhvr>
                                        <p:cTn id="106" dur="1" fill="hold">
                                          <p:stCondLst>
                                            <p:cond delay="0"/>
                                          </p:stCondLst>
                                        </p:cTn>
                                        <p:tgtEl>
                                          <p:spTgt spid="61"/>
                                        </p:tgtEl>
                                        <p:attrNameLst>
                                          <p:attrName>style.visibility</p:attrName>
                                        </p:attrNameLst>
                                      </p:cBhvr>
                                      <p:to>
                                        <p:strVal val="visible"/>
                                      </p:to>
                                    </p:set>
                                    <p:animEffect transition="in" filter="fade">
                                      <p:cBhvr>
                                        <p:cTn id="107" dur="1000"/>
                                        <p:tgtEl>
                                          <p:spTgt spid="61"/>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38"/>
                                        </p:tgtEl>
                                        <p:attrNameLst>
                                          <p:attrName>style.visibility</p:attrName>
                                        </p:attrNameLst>
                                      </p:cBhvr>
                                      <p:to>
                                        <p:strVal val="visible"/>
                                      </p:to>
                                    </p:set>
                                    <p:animEffect transition="in" filter="fade">
                                      <p:cBhvr>
                                        <p:cTn id="110" dur="1000"/>
                                        <p:tgtEl>
                                          <p:spTgt spid="38"/>
                                        </p:tgtEl>
                                      </p:cBhvr>
                                    </p:animEffect>
                                  </p:childTnLst>
                                </p:cTn>
                              </p:par>
                            </p:childTnLst>
                          </p:cTn>
                        </p:par>
                        <p:par>
                          <p:cTn id="111" fill="hold">
                            <p:stCondLst>
                              <p:cond delay="12500"/>
                            </p:stCondLst>
                            <p:childTnLst>
                              <p:par>
                                <p:cTn id="112" presetID="22" presetClass="entr" presetSubtype="4" fill="hold" nodeType="afterEffect">
                                  <p:stCondLst>
                                    <p:cond delay="0"/>
                                  </p:stCondLst>
                                  <p:childTnLst>
                                    <p:set>
                                      <p:cBhvr>
                                        <p:cTn id="113" dur="1" fill="hold">
                                          <p:stCondLst>
                                            <p:cond delay="0"/>
                                          </p:stCondLst>
                                        </p:cTn>
                                        <p:tgtEl>
                                          <p:spTgt spid="72"/>
                                        </p:tgtEl>
                                        <p:attrNameLst>
                                          <p:attrName>style.visibility</p:attrName>
                                        </p:attrNameLst>
                                      </p:cBhvr>
                                      <p:to>
                                        <p:strVal val="visible"/>
                                      </p:to>
                                    </p:set>
                                    <p:animEffect transition="in" filter="wipe(down)">
                                      <p:cBhvr>
                                        <p:cTn id="114" dur="1000"/>
                                        <p:tgtEl>
                                          <p:spTgt spid="72"/>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nodeType="clickEffect">
                                  <p:stCondLst>
                                    <p:cond delay="0"/>
                                  </p:stCondLst>
                                  <p:childTnLst>
                                    <p:set>
                                      <p:cBhvr>
                                        <p:cTn id="118" dur="1" fill="hold">
                                          <p:stCondLst>
                                            <p:cond delay="0"/>
                                          </p:stCondLst>
                                        </p:cTn>
                                        <p:tgtEl>
                                          <p:spTgt spid="5"/>
                                        </p:tgtEl>
                                        <p:attrNameLst>
                                          <p:attrName>style.visibility</p:attrName>
                                        </p:attrNameLst>
                                      </p:cBhvr>
                                      <p:to>
                                        <p:strVal val="visible"/>
                                      </p:to>
                                    </p:set>
                                    <p:animEffect transition="in" filter="fade">
                                      <p:cBhvr>
                                        <p:cTn id="119" dur="1000"/>
                                        <p:tgtEl>
                                          <p:spTgt spid="5"/>
                                        </p:tgtEl>
                                      </p:cBhvr>
                                    </p:animEffect>
                                  </p:childTnLst>
                                </p:cTn>
                              </p:par>
                              <p:par>
                                <p:cTn id="120" presetID="10" presetClass="entr" presetSubtype="0" fill="hold" nodeType="withEffect">
                                  <p:stCondLst>
                                    <p:cond delay="0"/>
                                  </p:stCondLst>
                                  <p:childTnLst>
                                    <p:set>
                                      <p:cBhvr>
                                        <p:cTn id="121" dur="1" fill="hold">
                                          <p:stCondLst>
                                            <p:cond delay="0"/>
                                          </p:stCondLst>
                                        </p:cTn>
                                        <p:tgtEl>
                                          <p:spTgt spid="58"/>
                                        </p:tgtEl>
                                        <p:attrNameLst>
                                          <p:attrName>style.visibility</p:attrName>
                                        </p:attrNameLst>
                                      </p:cBhvr>
                                      <p:to>
                                        <p:strVal val="visible"/>
                                      </p:to>
                                    </p:set>
                                    <p:animEffect transition="in" filter="fade">
                                      <p:cBhvr>
                                        <p:cTn id="122" dur="500"/>
                                        <p:tgtEl>
                                          <p:spTgt spid="58"/>
                                        </p:tgtEl>
                                      </p:cBhvr>
                                    </p:animEffect>
                                  </p:childTnLst>
                                </p:cTn>
                              </p:par>
                            </p:childTnLst>
                          </p:cTn>
                        </p:par>
                        <p:par>
                          <p:cTn id="123" fill="hold">
                            <p:stCondLst>
                              <p:cond delay="1000"/>
                            </p:stCondLst>
                            <p:childTnLst>
                              <p:par>
                                <p:cTn id="124" presetID="10" presetClass="exit" presetSubtype="0" fill="hold" nodeType="afterEffect">
                                  <p:stCondLst>
                                    <p:cond delay="0"/>
                                  </p:stCondLst>
                                  <p:childTnLst>
                                    <p:animEffect transition="out" filter="fade">
                                      <p:cBhvr>
                                        <p:cTn id="125" dur="1000"/>
                                        <p:tgtEl>
                                          <p:spTgt spid="15"/>
                                        </p:tgtEl>
                                      </p:cBhvr>
                                    </p:animEffect>
                                    <p:set>
                                      <p:cBhvr>
                                        <p:cTn id="126" dur="1" fill="hold">
                                          <p:stCondLst>
                                            <p:cond delay="999"/>
                                          </p:stCondLst>
                                        </p:cTn>
                                        <p:tgtEl>
                                          <p:spTgt spid="15"/>
                                        </p:tgtEl>
                                        <p:attrNameLst>
                                          <p:attrName>style.visibility</p:attrName>
                                        </p:attrNameLst>
                                      </p:cBhvr>
                                      <p:to>
                                        <p:strVal val="hidden"/>
                                      </p:to>
                                    </p:set>
                                  </p:childTnLst>
                                </p:cTn>
                              </p:par>
                              <p:par>
                                <p:cTn id="127" presetID="10" presetClass="exit" presetSubtype="0" fill="hold" grpId="0" nodeType="withEffect">
                                  <p:stCondLst>
                                    <p:cond delay="0"/>
                                  </p:stCondLst>
                                  <p:childTnLst>
                                    <p:animEffect transition="out" filter="fade">
                                      <p:cBhvr>
                                        <p:cTn id="128" dur="1000"/>
                                        <p:tgtEl>
                                          <p:spTgt spid="18"/>
                                        </p:tgtEl>
                                      </p:cBhvr>
                                    </p:animEffect>
                                    <p:set>
                                      <p:cBhvr>
                                        <p:cTn id="129" dur="1" fill="hold">
                                          <p:stCondLst>
                                            <p:cond delay="999"/>
                                          </p:stCondLst>
                                        </p:cTn>
                                        <p:tgtEl>
                                          <p:spTgt spid="18"/>
                                        </p:tgtEl>
                                        <p:attrNameLst>
                                          <p:attrName>style.visibility</p:attrName>
                                        </p:attrNameLst>
                                      </p:cBhvr>
                                      <p:to>
                                        <p:strVal val="hidden"/>
                                      </p:to>
                                    </p:set>
                                  </p:childTnLst>
                                </p:cTn>
                              </p:par>
                            </p:childTnLst>
                          </p:cTn>
                        </p:par>
                        <p:par>
                          <p:cTn id="130" fill="hold">
                            <p:stCondLst>
                              <p:cond delay="2000"/>
                            </p:stCondLst>
                            <p:childTnLst>
                              <p:par>
                                <p:cTn id="131" presetID="0" presetClass="path" presetSubtype="0" accel="50000" decel="50000" fill="hold" nodeType="afterEffect">
                                  <p:stCondLst>
                                    <p:cond delay="0"/>
                                  </p:stCondLst>
                                  <p:childTnLst>
                                    <p:animMotion origin="layout" path="M 0.00521 4.71895E-6 C -0.00243 -0.01065 -0.00798 -0.02337 -0.0151 -0.03447 C -0.0184 -0.03979 -0.02187 -0.04442 -0.02482 -0.0502 C -0.02621 -0.05622 -0.02882 -0.05783 -0.03229 -0.06177 C -0.0342 -0.06385 -0.03576 -0.06686 -0.03767 -0.06894 C -0.04635 -0.07819 -0.06337 -0.08606 -0.0743 -0.08883 C -0.08212 -0.0967 -0.09184 -0.09878 -0.10121 -0.10179 C -0.10607 -0.10132 -0.11319 -0.10202 -0.1184 -0.09901 C -0.12187 -0.09693 -0.12917 -0.09323 -0.12917 -0.093 C -0.13559 -0.08768 -0.14323 -0.08606 -0.14948 -0.08027 C -0.15451 -0.07565 -0.15868 -0.07009 -0.16458 -0.06755 C -0.1684 -0.06246 -0.17344 -0.06107 -0.17743 -0.05598 C -0.18021 -0.05275 -0.18229 -0.04743 -0.18507 -0.04442 C -0.18594 -0.04349 -0.18715 -0.04372 -0.18819 -0.04303 C -0.18871 -0.04257 -0.19601 -0.03632 -0.19792 -0.03447 C -0.20278 -0.03031 -0.20712 -0.02406 -0.21198 -0.02013 C -0.21944 -0.01412 -0.21059 -0.02452 -0.2184 -0.01597 C -0.21927 -0.01504 -0.21962 -0.01365 -0.22048 -0.01296 C -0.22292 -0.01134 -0.22569 -0.01134 -0.22812 -0.01018 C -0.23385 -0.00463 -0.23958 0.00277 -0.24635 0.00555 C -0.24896 0.00925 -0.25017 0.0111 -0.25382 0.01272 C -0.25989 0.02081 -0.27396 0.03307 -0.28177 0.03724 C -0.28542 0.04186 -0.28993 0.0451 -0.29357 0.04996 " pathEditMode="relative" rAng="0" ptsTypes="ffffffffffffffffffffffA">
                                      <p:cBhvr>
                                        <p:cTn id="132" dur="2000" fill="hold"/>
                                        <p:tgtEl>
                                          <p:spTgt spid="58"/>
                                        </p:tgtEl>
                                        <p:attrNameLst>
                                          <p:attrName>ppt_x</p:attrName>
                                          <p:attrName>ppt_y</p:attrName>
                                        </p:attrNameLst>
                                      </p:cBhvr>
                                      <p:rCtr x="-149" y="-26"/>
                                    </p:animMotion>
                                  </p:childTnLst>
                                </p:cTn>
                              </p:par>
                            </p:childTnLst>
                          </p:cTn>
                        </p:par>
                        <p:par>
                          <p:cTn id="133" fill="hold">
                            <p:stCondLst>
                              <p:cond delay="4000"/>
                            </p:stCondLst>
                            <p:childTnLst>
                              <p:par>
                                <p:cTn id="134" presetID="1" presetClass="exit" presetSubtype="0" fill="hold" nodeType="afterEffect">
                                  <p:stCondLst>
                                    <p:cond delay="0"/>
                                  </p:stCondLst>
                                  <p:childTnLst>
                                    <p:set>
                                      <p:cBhvr>
                                        <p:cTn id="135" dur="1" fill="hold">
                                          <p:stCondLst>
                                            <p:cond delay="0"/>
                                          </p:stCondLst>
                                        </p:cTn>
                                        <p:tgtEl>
                                          <p:spTgt spid="58"/>
                                        </p:tgtEl>
                                        <p:attrNameLst>
                                          <p:attrName>style.visibility</p:attrName>
                                        </p:attrNameLst>
                                      </p:cBhvr>
                                      <p:to>
                                        <p:strVal val="hidden"/>
                                      </p:to>
                                    </p:set>
                                  </p:childTnLst>
                                </p:cTn>
                              </p:par>
                            </p:childTnLst>
                          </p:cTn>
                        </p:par>
                        <p:par>
                          <p:cTn id="136" fill="hold">
                            <p:stCondLst>
                              <p:cond delay="4000"/>
                            </p:stCondLst>
                            <p:childTnLst>
                              <p:par>
                                <p:cTn id="137" presetID="1" presetClass="entr" presetSubtype="0" fill="hold" nodeType="afterEffect">
                                  <p:stCondLst>
                                    <p:cond delay="0"/>
                                  </p:stCondLst>
                                  <p:childTnLst>
                                    <p:set>
                                      <p:cBhvr>
                                        <p:cTn id="138" dur="1" fill="hold">
                                          <p:stCondLst>
                                            <p:cond delay="0"/>
                                          </p:stCondLst>
                                        </p:cTn>
                                        <p:tgtEl>
                                          <p:spTgt spid="59"/>
                                        </p:tgtEl>
                                        <p:attrNameLst>
                                          <p:attrName>style.visibility</p:attrName>
                                        </p:attrNameLst>
                                      </p:cBhvr>
                                      <p:to>
                                        <p:strVal val="visible"/>
                                      </p:to>
                                    </p:set>
                                  </p:childTnLst>
                                </p:cTn>
                              </p:par>
                              <p:par>
                                <p:cTn id="139" presetID="1" presetClass="entr" presetSubtype="0" fill="hold" nodeType="withEffect">
                                  <p:stCondLst>
                                    <p:cond delay="0"/>
                                  </p:stCondLst>
                                  <p:childTnLst>
                                    <p:set>
                                      <p:cBhvr>
                                        <p:cTn id="140" dur="1" fill="hold">
                                          <p:stCondLst>
                                            <p:cond delay="0"/>
                                          </p:stCondLst>
                                        </p:cTn>
                                        <p:tgtEl>
                                          <p:spTgt spid="67"/>
                                        </p:tgtEl>
                                        <p:attrNameLst>
                                          <p:attrName>style.visibility</p:attrName>
                                        </p:attrNameLst>
                                      </p:cBhvr>
                                      <p:to>
                                        <p:strVal val="visible"/>
                                      </p:to>
                                    </p:set>
                                  </p:childTnLst>
                                </p:cTn>
                              </p:par>
                              <p:par>
                                <p:cTn id="141" presetID="1" presetClass="entr" presetSubtype="0" fill="hold" nodeType="withEffect">
                                  <p:stCondLst>
                                    <p:cond delay="0"/>
                                  </p:stCondLst>
                                  <p:childTnLst>
                                    <p:set>
                                      <p:cBhvr>
                                        <p:cTn id="142" dur="1" fill="hold">
                                          <p:stCondLst>
                                            <p:cond delay="0"/>
                                          </p:stCondLst>
                                        </p:cTn>
                                        <p:tgtEl>
                                          <p:spTgt spid="68"/>
                                        </p:tgtEl>
                                        <p:attrNameLst>
                                          <p:attrName>style.visibility</p:attrName>
                                        </p:attrNameLst>
                                      </p:cBhvr>
                                      <p:to>
                                        <p:strVal val="visible"/>
                                      </p:to>
                                    </p:set>
                                  </p:childTnLst>
                                </p:cTn>
                              </p:par>
                              <p:par>
                                <p:cTn id="143" presetID="1" presetClass="entr" presetSubtype="0" fill="hold" nodeType="withEffect">
                                  <p:stCondLst>
                                    <p:cond delay="0"/>
                                  </p:stCondLst>
                                  <p:childTnLst>
                                    <p:set>
                                      <p:cBhvr>
                                        <p:cTn id="144" dur="1" fill="hold">
                                          <p:stCondLst>
                                            <p:cond delay="0"/>
                                          </p:stCondLst>
                                        </p:cTn>
                                        <p:tgtEl>
                                          <p:spTgt spid="70"/>
                                        </p:tgtEl>
                                        <p:attrNameLst>
                                          <p:attrName>style.visibility</p:attrName>
                                        </p:attrNameLst>
                                      </p:cBhvr>
                                      <p:to>
                                        <p:strVal val="visible"/>
                                      </p:to>
                                    </p:set>
                                  </p:childTnLst>
                                </p:cTn>
                              </p:par>
                            </p:childTnLst>
                          </p:cTn>
                        </p:par>
                        <p:par>
                          <p:cTn id="145" fill="hold">
                            <p:stCondLst>
                              <p:cond delay="4000"/>
                            </p:stCondLst>
                            <p:childTnLst>
                              <p:par>
                                <p:cTn id="146" presetID="35" presetClass="path" presetSubtype="0" accel="50000" decel="50000" fill="hold" nodeType="afterEffect">
                                  <p:stCondLst>
                                    <p:cond delay="0"/>
                                  </p:stCondLst>
                                  <p:childTnLst>
                                    <p:animMotion origin="layout" path="M 0.00035 0.00046 L -0.25277 -0.13001 " pathEditMode="relative" rAng="0" ptsTypes="AA">
                                      <p:cBhvr>
                                        <p:cTn id="147" dur="2000" fill="hold"/>
                                        <p:tgtEl>
                                          <p:spTgt spid="59"/>
                                        </p:tgtEl>
                                        <p:attrNameLst>
                                          <p:attrName>ppt_x</p:attrName>
                                          <p:attrName>ppt_y</p:attrName>
                                        </p:attrNameLst>
                                      </p:cBhvr>
                                      <p:rCtr x="-127" y="-65"/>
                                    </p:animMotion>
                                  </p:childTnLst>
                                </p:cTn>
                              </p:par>
                              <p:par>
                                <p:cTn id="148" presetID="35" presetClass="path" presetSubtype="0" accel="50000" decel="50000" fill="hold" nodeType="withEffect">
                                  <p:stCondLst>
                                    <p:cond delay="0"/>
                                  </p:stCondLst>
                                  <p:childTnLst>
                                    <p:animMotion origin="layout" path="M -0.00018 0.00116 L -0.20816 0.01689 " pathEditMode="relative" rAng="0" ptsTypes="AA">
                                      <p:cBhvr>
                                        <p:cTn id="149" dur="2000" fill="hold"/>
                                        <p:tgtEl>
                                          <p:spTgt spid="67"/>
                                        </p:tgtEl>
                                        <p:attrNameLst>
                                          <p:attrName>ppt_x</p:attrName>
                                          <p:attrName>ppt_y</p:attrName>
                                        </p:attrNameLst>
                                      </p:cBhvr>
                                      <p:rCtr x="-104" y="8"/>
                                    </p:animMotion>
                                  </p:childTnLst>
                                </p:cTn>
                              </p:par>
                              <p:par>
                                <p:cTn id="150" presetID="35" presetClass="path" presetSubtype="0" accel="50000" decel="50000" fill="hold" nodeType="withEffect">
                                  <p:stCondLst>
                                    <p:cond delay="0"/>
                                  </p:stCondLst>
                                  <p:childTnLst>
                                    <p:animMotion origin="layout" path="M -0.00018 0.00116 L -0.12639 0.15151 " pathEditMode="relative" rAng="0" ptsTypes="AA">
                                      <p:cBhvr>
                                        <p:cTn id="151" dur="2000" fill="hold"/>
                                        <p:tgtEl>
                                          <p:spTgt spid="68"/>
                                        </p:tgtEl>
                                        <p:attrNameLst>
                                          <p:attrName>ppt_x</p:attrName>
                                          <p:attrName>ppt_y</p:attrName>
                                        </p:attrNameLst>
                                      </p:cBhvr>
                                      <p:rCtr x="-63" y="75"/>
                                    </p:animMotion>
                                  </p:childTnLst>
                                </p:cTn>
                              </p:par>
                              <p:par>
                                <p:cTn id="152" presetID="35" presetClass="path" presetSubtype="0" accel="50000" decel="50000" fill="hold" nodeType="withEffect">
                                  <p:stCondLst>
                                    <p:cond delay="0"/>
                                  </p:stCondLst>
                                  <p:childTnLst>
                                    <p:animMotion origin="layout" path="M -0.00017 -0.00023 L 0.00243 0.28198 " pathEditMode="relative" rAng="0" ptsTypes="AA">
                                      <p:cBhvr>
                                        <p:cTn id="153" dur="2000" fill="hold"/>
                                        <p:tgtEl>
                                          <p:spTgt spid="70"/>
                                        </p:tgtEl>
                                        <p:attrNameLst>
                                          <p:attrName>ppt_x</p:attrName>
                                          <p:attrName>ppt_y</p:attrName>
                                        </p:attrNameLst>
                                      </p:cBhvr>
                                      <p:rCtr x="1" y="141"/>
                                    </p:animMotion>
                                  </p:childTnLst>
                                </p:cTn>
                              </p:par>
                            </p:childTnLst>
                          </p:cTn>
                        </p:par>
                        <p:par>
                          <p:cTn id="154" fill="hold">
                            <p:stCondLst>
                              <p:cond delay="6000"/>
                            </p:stCondLst>
                            <p:childTnLst>
                              <p:par>
                                <p:cTn id="155" presetID="10" presetClass="exit" presetSubtype="0" fill="hold" nodeType="afterEffect">
                                  <p:stCondLst>
                                    <p:cond delay="0"/>
                                  </p:stCondLst>
                                  <p:childTnLst>
                                    <p:animEffect transition="out" filter="fade">
                                      <p:cBhvr>
                                        <p:cTn id="156" dur="1000"/>
                                        <p:tgtEl>
                                          <p:spTgt spid="59"/>
                                        </p:tgtEl>
                                      </p:cBhvr>
                                    </p:animEffect>
                                    <p:set>
                                      <p:cBhvr>
                                        <p:cTn id="157" dur="1" fill="hold">
                                          <p:stCondLst>
                                            <p:cond delay="999"/>
                                          </p:stCondLst>
                                        </p:cTn>
                                        <p:tgtEl>
                                          <p:spTgt spid="59"/>
                                        </p:tgtEl>
                                        <p:attrNameLst>
                                          <p:attrName>style.visibility</p:attrName>
                                        </p:attrNameLst>
                                      </p:cBhvr>
                                      <p:to>
                                        <p:strVal val="hidden"/>
                                      </p:to>
                                    </p:set>
                                  </p:childTnLst>
                                </p:cTn>
                              </p:par>
                              <p:par>
                                <p:cTn id="158" presetID="10" presetClass="exit" presetSubtype="0" fill="hold" nodeType="withEffect">
                                  <p:stCondLst>
                                    <p:cond delay="0"/>
                                  </p:stCondLst>
                                  <p:childTnLst>
                                    <p:animEffect transition="out" filter="fade">
                                      <p:cBhvr>
                                        <p:cTn id="159" dur="1000"/>
                                        <p:tgtEl>
                                          <p:spTgt spid="67"/>
                                        </p:tgtEl>
                                      </p:cBhvr>
                                    </p:animEffect>
                                    <p:set>
                                      <p:cBhvr>
                                        <p:cTn id="160" dur="1" fill="hold">
                                          <p:stCondLst>
                                            <p:cond delay="999"/>
                                          </p:stCondLst>
                                        </p:cTn>
                                        <p:tgtEl>
                                          <p:spTgt spid="67"/>
                                        </p:tgtEl>
                                        <p:attrNameLst>
                                          <p:attrName>style.visibility</p:attrName>
                                        </p:attrNameLst>
                                      </p:cBhvr>
                                      <p:to>
                                        <p:strVal val="hidden"/>
                                      </p:to>
                                    </p:set>
                                  </p:childTnLst>
                                </p:cTn>
                              </p:par>
                              <p:par>
                                <p:cTn id="161" presetID="10" presetClass="exit" presetSubtype="0" fill="hold" nodeType="withEffect">
                                  <p:stCondLst>
                                    <p:cond delay="0"/>
                                  </p:stCondLst>
                                  <p:childTnLst>
                                    <p:animEffect transition="out" filter="fade">
                                      <p:cBhvr>
                                        <p:cTn id="162" dur="1000"/>
                                        <p:tgtEl>
                                          <p:spTgt spid="68"/>
                                        </p:tgtEl>
                                      </p:cBhvr>
                                    </p:animEffect>
                                    <p:set>
                                      <p:cBhvr>
                                        <p:cTn id="163" dur="1" fill="hold">
                                          <p:stCondLst>
                                            <p:cond delay="999"/>
                                          </p:stCondLst>
                                        </p:cTn>
                                        <p:tgtEl>
                                          <p:spTgt spid="68"/>
                                        </p:tgtEl>
                                        <p:attrNameLst>
                                          <p:attrName>style.visibility</p:attrName>
                                        </p:attrNameLst>
                                      </p:cBhvr>
                                      <p:to>
                                        <p:strVal val="hidden"/>
                                      </p:to>
                                    </p:set>
                                  </p:childTnLst>
                                </p:cTn>
                              </p:par>
                              <p:par>
                                <p:cTn id="164" presetID="10" presetClass="exit" presetSubtype="0" fill="hold" nodeType="withEffect">
                                  <p:stCondLst>
                                    <p:cond delay="0"/>
                                  </p:stCondLst>
                                  <p:childTnLst>
                                    <p:animEffect transition="out" filter="fade">
                                      <p:cBhvr>
                                        <p:cTn id="165" dur="1000"/>
                                        <p:tgtEl>
                                          <p:spTgt spid="70"/>
                                        </p:tgtEl>
                                      </p:cBhvr>
                                    </p:animEffect>
                                    <p:set>
                                      <p:cBhvr>
                                        <p:cTn id="166" dur="1" fill="hold">
                                          <p:stCondLst>
                                            <p:cond delay="999"/>
                                          </p:stCondLst>
                                        </p:cTn>
                                        <p:tgtEl>
                                          <p:spTgt spid="7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6" grpId="1" animBg="1"/>
      <p:bldP spid="54" grpId="0" animBg="1"/>
      <p:bldP spid="54" grpId="1" animBg="1"/>
      <p:bldP spid="32" grpId="0"/>
      <p:bldP spid="34" grpId="0"/>
      <p:bldP spid="36" grpId="0"/>
      <p:bldP spid="38" grpId="0"/>
      <p:bldP spid="51" grpId="0" animBg="1"/>
      <p:bldP spid="50" grpId="0" animBg="1"/>
      <p:bldP spid="18" grpId="0"/>
      <p:bldP spid="5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Cloud-based Sandboxing with FortiCloud</a:t>
            </a:r>
            <a:endParaRPr lang="en-US" dirty="0"/>
          </a:p>
        </p:txBody>
      </p:sp>
      <p:sp>
        <p:nvSpPr>
          <p:cNvPr id="4" name="Rectangle 3"/>
          <p:cNvSpPr/>
          <p:nvPr/>
        </p:nvSpPr>
        <p:spPr bwMode="auto">
          <a:xfrm>
            <a:off x="171450" y="1219200"/>
            <a:ext cx="3990975" cy="628650"/>
          </a:xfrm>
          <a:prstGeom prst="rect">
            <a:avLst/>
          </a:prstGeom>
          <a:solidFill>
            <a:schemeClr val="accent6">
              <a:lumMod val="20000"/>
              <a:lumOff val="80000"/>
              <a:alpha val="50000"/>
            </a:schemeClr>
          </a:solidFill>
          <a:ln w="31750" cap="flat" cmpd="sng" algn="ctr">
            <a:solidFill>
              <a:schemeClr val="accent6">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14300" eaLnBrk="0" fontAlgn="base" hangingPunct="0">
              <a:spcBef>
                <a:spcPct val="20000"/>
              </a:spcBef>
              <a:spcAft>
                <a:spcPct val="0"/>
              </a:spcAft>
              <a:buClr>
                <a:schemeClr val="accent1"/>
              </a:buClr>
              <a:buSzPct val="90000"/>
            </a:pPr>
            <a:r>
              <a:rPr lang="en-US" sz="1200" b="1" dirty="0" smtClean="0">
                <a:solidFill>
                  <a:srgbClr val="000000"/>
                </a:solidFill>
                <a:latin typeface="Arial" charset="0"/>
              </a:rPr>
              <a:t>Challenge: </a:t>
            </a:r>
            <a:r>
              <a:rPr lang="en-US" sz="1200" i="1" dirty="0" smtClean="0">
                <a:solidFill>
                  <a:srgbClr val="000000"/>
                </a:solidFill>
                <a:latin typeface="Arial" charset="0"/>
              </a:rPr>
              <a:t>Detecting unknown malware and/or zero-day attacks &amp; preventing them from compromising your network (ultimately culminating in data </a:t>
            </a:r>
            <a:r>
              <a:rPr lang="en-US" sz="1200" i="1" dirty="0" err="1" smtClean="0">
                <a:solidFill>
                  <a:srgbClr val="000000"/>
                </a:solidFill>
                <a:latin typeface="Arial" charset="0"/>
              </a:rPr>
              <a:t>exfiltration</a:t>
            </a:r>
            <a:r>
              <a:rPr lang="en-US" sz="1200" i="1" dirty="0" smtClean="0">
                <a:solidFill>
                  <a:srgbClr val="000000"/>
                </a:solidFill>
                <a:latin typeface="Arial" charset="0"/>
              </a:rPr>
              <a:t>)</a:t>
            </a:r>
            <a:endParaRPr lang="en-US" sz="1200" b="1" i="1" dirty="0">
              <a:solidFill>
                <a:srgbClr val="000000"/>
              </a:solidFill>
              <a:latin typeface="Arial" charset="0"/>
            </a:endParaRPr>
          </a:p>
        </p:txBody>
      </p:sp>
      <p:sp>
        <p:nvSpPr>
          <p:cNvPr id="5" name="Rectangle 4"/>
          <p:cNvSpPr/>
          <p:nvPr/>
        </p:nvSpPr>
        <p:spPr bwMode="auto">
          <a:xfrm flipV="1">
            <a:off x="0" y="4497404"/>
            <a:ext cx="9144011" cy="1924357"/>
          </a:xfrm>
          <a:prstGeom prst="rect">
            <a:avLst/>
          </a:prstGeom>
          <a:gradFill flip="none" rotWithShape="1">
            <a:gsLst>
              <a:gs pos="0">
                <a:schemeClr val="tx2">
                  <a:lumMod val="25000"/>
                  <a:lumOff val="75000"/>
                </a:schemeClr>
              </a:gs>
              <a:gs pos="100000">
                <a:schemeClr val="bg1"/>
              </a:gs>
            </a:gsLst>
            <a:lin ang="5400000" scaled="0"/>
            <a:tileRect/>
          </a:gra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pic>
        <p:nvPicPr>
          <p:cNvPr id="6" name="Picture 5" descr="Retail_Lg.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20328" y="4355621"/>
            <a:ext cx="1228843" cy="642235"/>
          </a:xfrm>
          <a:prstGeom prst="rect">
            <a:avLst/>
          </a:prstGeom>
        </p:spPr>
      </p:pic>
      <p:sp>
        <p:nvSpPr>
          <p:cNvPr id="8" name="Cloud 7"/>
          <p:cNvSpPr/>
          <p:nvPr/>
        </p:nvSpPr>
        <p:spPr bwMode="auto">
          <a:xfrm rot="11178384">
            <a:off x="2855450" y="3254774"/>
            <a:ext cx="2028388" cy="1279346"/>
          </a:xfrm>
          <a:prstGeom prst="cloud">
            <a:avLst/>
          </a:prstGeom>
          <a:gradFill flip="none" rotWithShape="1">
            <a:gsLst>
              <a:gs pos="0">
                <a:srgbClr val="A5ACB0"/>
              </a:gs>
              <a:gs pos="100000">
                <a:srgbClr val="FFFFFF"/>
              </a:gs>
            </a:gsLst>
            <a:lin ang="5400000" scaled="0"/>
            <a:tileRect/>
          </a:gradFill>
          <a:ln w="9525" cap="flat" cmpd="sng" algn="ctr">
            <a:solidFill>
              <a:schemeClr val="bg1">
                <a:lumMod val="50000"/>
                <a:alpha val="38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defPPr>
              <a:defRPr lang="en-US"/>
            </a:defPPr>
            <a:lvl1pPr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effectLst/>
              <a:latin typeface="Arial" charset="0"/>
            </a:endParaRPr>
          </a:p>
        </p:txBody>
      </p:sp>
      <p:sp>
        <p:nvSpPr>
          <p:cNvPr id="9" name="TextBox 8"/>
          <p:cNvSpPr txBox="1"/>
          <p:nvPr/>
        </p:nvSpPr>
        <p:spPr>
          <a:xfrm>
            <a:off x="3396805" y="3414739"/>
            <a:ext cx="965329" cy="276999"/>
          </a:xfrm>
          <a:prstGeom prst="rect">
            <a:avLst/>
          </a:prstGeom>
          <a:noFill/>
        </p:spPr>
        <p:txBody>
          <a:bodyPr wrap="none" rtlCol="0">
            <a:spAutoFit/>
          </a:bodyPr>
          <a:lstStyle/>
          <a:p>
            <a:r>
              <a:rPr lang="en-US" sz="1200" b="1" dirty="0" smtClean="0">
                <a:solidFill>
                  <a:srgbClr val="404040"/>
                </a:solidFill>
                <a:latin typeface="Helvetica 55 Roman"/>
                <a:cs typeface="Helvetica 55 Roman"/>
              </a:rPr>
              <a:t>FortiCloud</a:t>
            </a:r>
          </a:p>
        </p:txBody>
      </p:sp>
      <p:sp>
        <p:nvSpPr>
          <p:cNvPr id="11" name="Arc 10"/>
          <p:cNvSpPr/>
          <p:nvPr/>
        </p:nvSpPr>
        <p:spPr bwMode="auto">
          <a:xfrm flipH="1" flipV="1">
            <a:off x="6046838" y="-2347827"/>
            <a:ext cx="6191867" cy="6518787"/>
          </a:xfrm>
          <a:prstGeom prst="arc">
            <a:avLst>
              <a:gd name="adj1" fmla="val 16212187"/>
              <a:gd name="adj2" fmla="val 0"/>
            </a:avLst>
          </a:prstGeom>
          <a:solidFill>
            <a:schemeClr val="bg2">
              <a:lumMod val="90000"/>
              <a:alpha val="42000"/>
            </a:schemeClr>
          </a:solidFill>
          <a:ln w="9525" cap="flat" cmpd="sng" algn="ctr">
            <a:solidFill>
              <a:schemeClr val="accent3">
                <a:lumMod val="75000"/>
              </a:schemeClr>
            </a:solidFill>
            <a:prstDash val="sysDot"/>
            <a:round/>
            <a:headEnd type="none" w="med" len="med"/>
            <a:tailEnd type="none" w="med" len="med"/>
          </a:ln>
          <a:effectLst/>
        </p:spPr>
        <p:txBody>
          <a:bodyPr rtlCol="0" anchor="ctr"/>
          <a:lstStyle/>
          <a:p>
            <a:pPr algn="ctr"/>
            <a:endParaRPr lang="en-US"/>
          </a:p>
        </p:txBody>
      </p:sp>
      <p:sp>
        <p:nvSpPr>
          <p:cNvPr id="13" name="TextBox 12"/>
          <p:cNvSpPr txBox="1"/>
          <p:nvPr/>
        </p:nvSpPr>
        <p:spPr>
          <a:xfrm>
            <a:off x="6857996" y="2590800"/>
            <a:ext cx="1218603" cy="276999"/>
          </a:xfrm>
          <a:prstGeom prst="rect">
            <a:avLst/>
          </a:prstGeom>
          <a:noFill/>
        </p:spPr>
        <p:txBody>
          <a:bodyPr wrap="none" rtlCol="0">
            <a:spAutoFit/>
          </a:bodyPr>
          <a:lstStyle/>
          <a:p>
            <a:r>
              <a:rPr lang="en-US" sz="1200" b="1" dirty="0" smtClean="0">
                <a:solidFill>
                  <a:srgbClr val="404040"/>
                </a:solidFill>
                <a:latin typeface="Helvetica 55 Roman"/>
                <a:cs typeface="Helvetica 55 Roman"/>
              </a:rPr>
              <a:t>Enterprise HQ</a:t>
            </a:r>
          </a:p>
        </p:txBody>
      </p:sp>
      <p:pic>
        <p:nvPicPr>
          <p:cNvPr id="14" name="Picture 13" descr="Office-Customer-Female-Light-icon.png"/>
          <p:cNvPicPr>
            <a:picLocks noChangeAspect="1"/>
          </p:cNvPicPr>
          <p:nvPr/>
        </p:nvPicPr>
        <p:blipFill>
          <a:blip r:embed="rId4" cstate="print"/>
          <a:stretch>
            <a:fillRect/>
          </a:stretch>
        </p:blipFill>
        <p:spPr>
          <a:xfrm>
            <a:off x="8377083" y="2337619"/>
            <a:ext cx="385917" cy="385917"/>
          </a:xfrm>
          <a:prstGeom prst="rect">
            <a:avLst/>
          </a:prstGeom>
        </p:spPr>
      </p:pic>
      <p:sp>
        <p:nvSpPr>
          <p:cNvPr id="15" name="TextBox 14"/>
          <p:cNvSpPr txBox="1"/>
          <p:nvPr/>
        </p:nvSpPr>
        <p:spPr>
          <a:xfrm>
            <a:off x="8199511" y="2703871"/>
            <a:ext cx="681597" cy="246221"/>
          </a:xfrm>
          <a:prstGeom prst="rect">
            <a:avLst/>
          </a:prstGeom>
          <a:noFill/>
        </p:spPr>
        <p:txBody>
          <a:bodyPr wrap="none" rtlCol="0">
            <a:spAutoFit/>
          </a:bodyPr>
          <a:lstStyle/>
          <a:p>
            <a:r>
              <a:rPr lang="en-US" sz="1000" dirty="0" smtClean="0">
                <a:solidFill>
                  <a:srgbClr val="404040"/>
                </a:solidFill>
                <a:latin typeface="Helvetica 55 Roman"/>
                <a:cs typeface="Helvetica 55 Roman"/>
              </a:rPr>
              <a:t>IT admin</a:t>
            </a:r>
          </a:p>
        </p:txBody>
      </p:sp>
      <p:pic>
        <p:nvPicPr>
          <p:cNvPr id="18" name="Picture 17" descr="Enterprise.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190397" y="4362450"/>
            <a:ext cx="1023611" cy="1440780"/>
          </a:xfrm>
          <a:prstGeom prst="rect">
            <a:avLst/>
          </a:prstGeom>
        </p:spPr>
      </p:pic>
      <p:sp>
        <p:nvSpPr>
          <p:cNvPr id="19" name="TextBox 18"/>
          <p:cNvSpPr txBox="1"/>
          <p:nvPr/>
        </p:nvSpPr>
        <p:spPr>
          <a:xfrm>
            <a:off x="6787019" y="5890749"/>
            <a:ext cx="881973" cy="400110"/>
          </a:xfrm>
          <a:prstGeom prst="rect">
            <a:avLst/>
          </a:prstGeom>
          <a:noFill/>
        </p:spPr>
        <p:txBody>
          <a:bodyPr wrap="none" rtlCol="0">
            <a:spAutoFit/>
          </a:bodyPr>
          <a:lstStyle/>
          <a:p>
            <a:pPr algn="ctr"/>
            <a:r>
              <a:rPr lang="en-US" sz="1000" b="1" dirty="0" smtClean="0">
                <a:solidFill>
                  <a:srgbClr val="404040"/>
                </a:solidFill>
                <a:latin typeface="Helvetica 55 Roman"/>
                <a:cs typeface="Helvetica 55 Roman"/>
              </a:rPr>
              <a:t>FortiGuard </a:t>
            </a:r>
            <a:br>
              <a:rPr lang="en-US" sz="1000" b="1" dirty="0" smtClean="0">
                <a:solidFill>
                  <a:srgbClr val="404040"/>
                </a:solidFill>
                <a:latin typeface="Helvetica 55 Roman"/>
                <a:cs typeface="Helvetica 55 Roman"/>
              </a:rPr>
            </a:br>
            <a:r>
              <a:rPr lang="en-US" sz="1000" b="1" dirty="0" smtClean="0">
                <a:solidFill>
                  <a:srgbClr val="404040"/>
                </a:solidFill>
                <a:latin typeface="Helvetica 55 Roman"/>
                <a:cs typeface="Helvetica 55 Roman"/>
              </a:rPr>
              <a:t>Labs</a:t>
            </a:r>
          </a:p>
        </p:txBody>
      </p:sp>
      <p:grpSp>
        <p:nvGrpSpPr>
          <p:cNvPr id="3" name="Group 63"/>
          <p:cNvGrpSpPr/>
          <p:nvPr/>
        </p:nvGrpSpPr>
        <p:grpSpPr>
          <a:xfrm>
            <a:off x="334297" y="2515524"/>
            <a:ext cx="1946796" cy="1436456"/>
            <a:chOff x="334297" y="2515524"/>
            <a:chExt cx="1946796" cy="1436456"/>
          </a:xfrm>
        </p:grpSpPr>
        <p:sp>
          <p:nvSpPr>
            <p:cNvPr id="24" name="Rounded Rectangle 23"/>
            <p:cNvSpPr/>
            <p:nvPr/>
          </p:nvSpPr>
          <p:spPr bwMode="auto">
            <a:xfrm>
              <a:off x="334297" y="2515524"/>
              <a:ext cx="1946796" cy="1002884"/>
            </a:xfrm>
            <a:prstGeom prst="roundRect">
              <a:avLst/>
            </a:prstGeom>
            <a:solidFill>
              <a:schemeClr val="accent3">
                <a:lumMod val="20000"/>
                <a:lumOff val="80000"/>
              </a:schemeClr>
            </a:solidFill>
            <a:ln w="31750" cap="flat" cmpd="sng" algn="ctr">
              <a:solidFill>
                <a:schemeClr val="bg2">
                  <a:lumMod val="2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r>
                <a:rPr lang="en-US" sz="1000" dirty="0" smtClean="0">
                  <a:solidFill>
                    <a:srgbClr val="000000"/>
                  </a:solidFill>
                  <a:latin typeface="Arial" charset="0"/>
                </a:rPr>
                <a:t>FortiGate detects a suspicious </a:t>
              </a:r>
              <a:br>
                <a:rPr lang="en-US" sz="1000" dirty="0" smtClean="0">
                  <a:solidFill>
                    <a:srgbClr val="000000"/>
                  </a:solidFill>
                  <a:latin typeface="Arial" charset="0"/>
                </a:rPr>
              </a:br>
              <a:r>
                <a:rPr lang="en-US" sz="1000" dirty="0" smtClean="0">
                  <a:solidFill>
                    <a:srgbClr val="000000"/>
                  </a:solidFill>
                  <a:latin typeface="Arial" charset="0"/>
                </a:rPr>
                <a:t>file with an unknown payload</a:t>
              </a:r>
              <a:endParaRPr kumimoji="0" lang="en-US" sz="1000" b="0" i="0" u="none" strike="noStrike" cap="none" normalizeH="0" baseline="0" dirty="0">
                <a:ln>
                  <a:noFill/>
                </a:ln>
                <a:solidFill>
                  <a:srgbClr val="000000"/>
                </a:solidFill>
                <a:effectLst/>
                <a:latin typeface="Arial" charset="0"/>
              </a:endParaRPr>
            </a:p>
          </p:txBody>
        </p:sp>
        <p:sp>
          <p:nvSpPr>
            <p:cNvPr id="25" name="Right Triangle 24"/>
            <p:cNvSpPr/>
            <p:nvPr/>
          </p:nvSpPr>
          <p:spPr bwMode="auto">
            <a:xfrm flipV="1">
              <a:off x="1666875" y="3529193"/>
              <a:ext cx="204027" cy="422787"/>
            </a:xfrm>
            <a:prstGeom prst="rtTriangle">
              <a:avLst/>
            </a:prstGeom>
            <a:solidFill>
              <a:schemeClr val="bg2">
                <a:lumMod val="25000"/>
              </a:schemeClr>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grpSp>
      <p:grpSp>
        <p:nvGrpSpPr>
          <p:cNvPr id="20" name="Group 27"/>
          <p:cNvGrpSpPr/>
          <p:nvPr/>
        </p:nvGrpSpPr>
        <p:grpSpPr>
          <a:xfrm>
            <a:off x="1362075" y="3990975"/>
            <a:ext cx="581025" cy="581025"/>
            <a:chOff x="1504950" y="5153025"/>
            <a:chExt cx="581025" cy="581025"/>
          </a:xfrm>
        </p:grpSpPr>
        <p:pic>
          <p:nvPicPr>
            <p:cNvPr id="26" name="Picture 25" descr="file_generic.png"/>
            <p:cNvPicPr>
              <a:picLocks noChangeAspect="1"/>
            </p:cNvPicPr>
            <p:nvPr/>
          </p:nvPicPr>
          <p:blipFill>
            <a:blip r:embed="rId6" cstate="print">
              <a:duotone>
                <a:prstClr val="black"/>
                <a:schemeClr val="accent6">
                  <a:tint val="45000"/>
                  <a:satMod val="400000"/>
                </a:schemeClr>
              </a:duotone>
            </a:blip>
            <a:stretch>
              <a:fillRect/>
            </a:stretch>
          </p:blipFill>
          <p:spPr>
            <a:xfrm>
              <a:off x="1504950" y="5153025"/>
              <a:ext cx="581025" cy="581025"/>
            </a:xfrm>
            <a:prstGeom prst="rect">
              <a:avLst/>
            </a:prstGeom>
          </p:spPr>
        </p:pic>
        <p:pic>
          <p:nvPicPr>
            <p:cNvPr id="27" name="Picture 26" descr="question_mark.png"/>
            <p:cNvPicPr>
              <a:picLocks noChangeAspect="1"/>
            </p:cNvPicPr>
            <p:nvPr/>
          </p:nvPicPr>
          <p:blipFill>
            <a:blip r:embed="rId7" cstate="print">
              <a:duotone>
                <a:prstClr val="black"/>
                <a:schemeClr val="accent6">
                  <a:tint val="45000"/>
                  <a:satMod val="400000"/>
                </a:schemeClr>
              </a:duotone>
            </a:blip>
            <a:stretch>
              <a:fillRect/>
            </a:stretch>
          </p:blipFill>
          <p:spPr>
            <a:xfrm>
              <a:off x="1609725" y="5248275"/>
              <a:ext cx="352425" cy="352425"/>
            </a:xfrm>
            <a:prstGeom prst="rect">
              <a:avLst/>
            </a:prstGeom>
          </p:spPr>
        </p:pic>
      </p:grpSp>
      <p:cxnSp>
        <p:nvCxnSpPr>
          <p:cNvPr id="30" name="Straight Connector 29"/>
          <p:cNvCxnSpPr>
            <a:endCxn id="10" idx="1"/>
          </p:cNvCxnSpPr>
          <p:nvPr/>
        </p:nvCxnSpPr>
        <p:spPr bwMode="auto">
          <a:xfrm flipV="1">
            <a:off x="1704975" y="3981492"/>
            <a:ext cx="1862966" cy="819108"/>
          </a:xfrm>
          <a:prstGeom prst="line">
            <a:avLst/>
          </a:prstGeom>
          <a:solidFill>
            <a:schemeClr val="accent2">
              <a:alpha val="42000"/>
            </a:schemeClr>
          </a:solidFill>
          <a:ln w="31750" cap="flat" cmpd="sng" algn="ctr">
            <a:solidFill>
              <a:schemeClr val="accent3">
                <a:lumMod val="75000"/>
              </a:schemeClr>
            </a:solidFill>
            <a:prstDash val="sysDot"/>
            <a:round/>
            <a:headEnd type="none" w="med" len="med"/>
            <a:tailEnd type="none" w="med" len="med"/>
          </a:ln>
          <a:effectLst/>
        </p:spPr>
      </p:cxnSp>
      <p:pic>
        <p:nvPicPr>
          <p:cNvPr id="7" name="Picture 6" descr="fgt_iso.png"/>
          <p:cNvPicPr>
            <a:picLocks noChangeAspect="1"/>
          </p:cNvPicPr>
          <p:nvPr/>
        </p:nvPicPr>
        <p:blipFill>
          <a:blip r:embed="rId8" cstate="print"/>
          <a:stretch>
            <a:fillRect/>
          </a:stretch>
        </p:blipFill>
        <p:spPr>
          <a:xfrm>
            <a:off x="1239815" y="4636899"/>
            <a:ext cx="705188" cy="488781"/>
          </a:xfrm>
          <a:prstGeom prst="rect">
            <a:avLst/>
          </a:prstGeom>
        </p:spPr>
      </p:pic>
      <p:cxnSp>
        <p:nvCxnSpPr>
          <p:cNvPr id="32" name="Straight Connector 31"/>
          <p:cNvCxnSpPr/>
          <p:nvPr/>
        </p:nvCxnSpPr>
        <p:spPr bwMode="auto">
          <a:xfrm flipV="1">
            <a:off x="4171950" y="2562225"/>
            <a:ext cx="2628900" cy="1171575"/>
          </a:xfrm>
          <a:prstGeom prst="line">
            <a:avLst/>
          </a:prstGeom>
          <a:solidFill>
            <a:schemeClr val="accent2">
              <a:alpha val="42000"/>
            </a:schemeClr>
          </a:solidFill>
          <a:ln w="31750" cap="flat" cmpd="sng" algn="ctr">
            <a:solidFill>
              <a:schemeClr val="accent3">
                <a:lumMod val="75000"/>
              </a:schemeClr>
            </a:solidFill>
            <a:prstDash val="sysDot"/>
            <a:round/>
            <a:headEnd type="none" w="med" len="med"/>
            <a:tailEnd type="none" w="med" len="med"/>
          </a:ln>
          <a:effectLst/>
        </p:spPr>
      </p:cxnSp>
      <p:cxnSp>
        <p:nvCxnSpPr>
          <p:cNvPr id="33" name="Straight Connector 32"/>
          <p:cNvCxnSpPr>
            <a:stCxn id="10" idx="3"/>
            <a:endCxn id="17" idx="1"/>
          </p:cNvCxnSpPr>
          <p:nvPr/>
        </p:nvCxnSpPr>
        <p:spPr bwMode="auto">
          <a:xfrm>
            <a:off x="4185493" y="3981492"/>
            <a:ext cx="2771785" cy="1289861"/>
          </a:xfrm>
          <a:prstGeom prst="line">
            <a:avLst/>
          </a:prstGeom>
          <a:solidFill>
            <a:schemeClr val="accent2">
              <a:alpha val="42000"/>
            </a:schemeClr>
          </a:solidFill>
          <a:ln w="31750" cap="flat" cmpd="sng" algn="ctr">
            <a:solidFill>
              <a:schemeClr val="accent3">
                <a:lumMod val="75000"/>
              </a:schemeClr>
            </a:solidFill>
            <a:prstDash val="sysDot"/>
            <a:round/>
            <a:headEnd type="none" w="med" len="med"/>
            <a:tailEnd type="none" w="med" len="med"/>
          </a:ln>
          <a:effectLst/>
        </p:spPr>
      </p:cxnSp>
      <p:pic>
        <p:nvPicPr>
          <p:cNvPr id="10" name="Picture 9"/>
          <p:cNvPicPr>
            <a:picLocks noChangeAspect="1"/>
          </p:cNvPicPr>
          <p:nvPr/>
        </p:nvPicPr>
        <p:blipFill>
          <a:blip r:embed="rId9" cstate="print">
            <a:extLst>
              <a:ext uri="{28A0092B-C50C-407E-A947-70E740481C1C}">
                <a14:useLocalDpi xmlns:a14="http://schemas.microsoft.com/office/drawing/2010/main" xmlns="" val="0"/>
              </a:ext>
            </a:extLst>
          </a:blip>
          <a:stretch>
            <a:fillRect/>
          </a:stretch>
        </p:blipFill>
        <p:spPr>
          <a:xfrm>
            <a:off x="3567941" y="3672716"/>
            <a:ext cx="617552" cy="617552"/>
          </a:xfrm>
          <a:prstGeom prst="rect">
            <a:avLst/>
          </a:prstGeom>
        </p:spPr>
      </p:pic>
      <p:pic>
        <p:nvPicPr>
          <p:cNvPr id="12" name="Picture 11" descr="Headquarters.png"/>
          <p:cNvPicPr>
            <a:picLocks noChangeAspect="1"/>
          </p:cNvPicPr>
          <p:nvPr/>
        </p:nvPicPr>
        <p:blipFill>
          <a:blip r:embed="rId10" cstate="print">
            <a:extLst>
              <a:ext uri="{28A0092B-C50C-407E-A947-70E740481C1C}">
                <a14:useLocalDpi xmlns:a14="http://schemas.microsoft.com/office/drawing/2010/main" xmlns="" val="0"/>
              </a:ext>
            </a:extLst>
          </a:blip>
          <a:stretch>
            <a:fillRect/>
          </a:stretch>
        </p:blipFill>
        <p:spPr>
          <a:xfrm>
            <a:off x="6781656" y="1431198"/>
            <a:ext cx="1407532" cy="1136370"/>
          </a:xfrm>
          <a:prstGeom prst="rect">
            <a:avLst/>
          </a:prstGeom>
        </p:spPr>
      </p:pic>
      <p:grpSp>
        <p:nvGrpSpPr>
          <p:cNvPr id="21" name="Group 69"/>
          <p:cNvGrpSpPr/>
          <p:nvPr/>
        </p:nvGrpSpPr>
        <p:grpSpPr>
          <a:xfrm>
            <a:off x="3420397" y="2124999"/>
            <a:ext cx="1946796" cy="1342748"/>
            <a:chOff x="3420397" y="2124999"/>
            <a:chExt cx="1946796" cy="1342748"/>
          </a:xfrm>
        </p:grpSpPr>
        <p:sp>
          <p:nvSpPr>
            <p:cNvPr id="39" name="Rounded Rectangle 38"/>
            <p:cNvSpPr/>
            <p:nvPr/>
          </p:nvSpPr>
          <p:spPr bwMode="auto">
            <a:xfrm>
              <a:off x="3420397" y="2124999"/>
              <a:ext cx="1946796" cy="1002884"/>
            </a:xfrm>
            <a:prstGeom prst="roundRect">
              <a:avLst/>
            </a:prstGeom>
            <a:solidFill>
              <a:schemeClr val="accent3">
                <a:lumMod val="20000"/>
                <a:lumOff val="80000"/>
              </a:schemeClr>
            </a:solidFill>
            <a:ln w="31750" cap="flat" cmpd="sng" algn="ctr">
              <a:solidFill>
                <a:schemeClr val="bg2">
                  <a:lumMod val="2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r>
                <a:rPr lang="en-US" sz="1000" dirty="0" smtClean="0">
                  <a:solidFill>
                    <a:srgbClr val="000000"/>
                  </a:solidFill>
                  <a:latin typeface="Arial" charset="0"/>
                </a:rPr>
                <a:t>Copy of file is sent to </a:t>
              </a:r>
              <a:br>
                <a:rPr lang="en-US" sz="1000" dirty="0" smtClean="0">
                  <a:solidFill>
                    <a:srgbClr val="000000"/>
                  </a:solidFill>
                  <a:latin typeface="Arial" charset="0"/>
                </a:rPr>
              </a:br>
              <a:r>
                <a:rPr lang="en-US" sz="1000" dirty="0" smtClean="0">
                  <a:solidFill>
                    <a:srgbClr val="000000"/>
                  </a:solidFill>
                  <a:latin typeface="Arial" charset="0"/>
                </a:rPr>
                <a:t>FortiCloud for further </a:t>
              </a:r>
              <a:br>
                <a:rPr lang="en-US" sz="1000" dirty="0" smtClean="0">
                  <a:solidFill>
                    <a:srgbClr val="000000"/>
                  </a:solidFill>
                  <a:latin typeface="Arial" charset="0"/>
                </a:rPr>
              </a:br>
              <a:r>
                <a:rPr lang="en-US" sz="1000" dirty="0" smtClean="0">
                  <a:solidFill>
                    <a:srgbClr val="000000"/>
                  </a:solidFill>
                  <a:latin typeface="Arial" charset="0"/>
                </a:rPr>
                <a:t>inspection and is executed in a sandboxed environment</a:t>
              </a:r>
              <a:endParaRPr kumimoji="0" lang="en-US" sz="1000" b="0" i="0" u="none" strike="noStrike" cap="none" normalizeH="0" baseline="0" dirty="0">
                <a:ln>
                  <a:noFill/>
                </a:ln>
                <a:solidFill>
                  <a:srgbClr val="000000"/>
                </a:solidFill>
                <a:effectLst/>
                <a:latin typeface="Arial" charset="0"/>
              </a:endParaRPr>
            </a:p>
          </p:txBody>
        </p:sp>
        <p:sp>
          <p:nvSpPr>
            <p:cNvPr id="40" name="Right Triangle 39"/>
            <p:cNvSpPr/>
            <p:nvPr/>
          </p:nvSpPr>
          <p:spPr bwMode="auto">
            <a:xfrm flipV="1">
              <a:off x="3886199" y="3138667"/>
              <a:ext cx="247650" cy="329080"/>
            </a:xfrm>
            <a:prstGeom prst="rtTriangle">
              <a:avLst/>
            </a:prstGeom>
            <a:solidFill>
              <a:schemeClr val="bg2">
                <a:lumMod val="25000"/>
              </a:schemeClr>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grpSp>
      <p:sp>
        <p:nvSpPr>
          <p:cNvPr id="46" name="TextBox 45"/>
          <p:cNvSpPr txBox="1"/>
          <p:nvPr/>
        </p:nvSpPr>
        <p:spPr>
          <a:xfrm>
            <a:off x="497195" y="5052858"/>
            <a:ext cx="1192955" cy="461665"/>
          </a:xfrm>
          <a:prstGeom prst="rect">
            <a:avLst/>
          </a:prstGeom>
          <a:noFill/>
        </p:spPr>
        <p:txBody>
          <a:bodyPr wrap="none" rtlCol="0">
            <a:spAutoFit/>
          </a:bodyPr>
          <a:lstStyle/>
          <a:p>
            <a:pPr algn="ctr"/>
            <a:r>
              <a:rPr lang="en-US" sz="1200" b="1" dirty="0" smtClean="0">
                <a:solidFill>
                  <a:srgbClr val="404040"/>
                </a:solidFill>
                <a:latin typeface="Helvetica 55 Roman"/>
                <a:cs typeface="Helvetica 55 Roman"/>
              </a:rPr>
              <a:t>Branch Office</a:t>
            </a:r>
          </a:p>
          <a:p>
            <a:pPr algn="ctr"/>
            <a:r>
              <a:rPr lang="en-US" sz="1200" b="1" dirty="0" smtClean="0">
                <a:solidFill>
                  <a:srgbClr val="404040"/>
                </a:solidFill>
                <a:latin typeface="Helvetica 55 Roman"/>
                <a:cs typeface="Helvetica 55 Roman"/>
              </a:rPr>
              <a:t>Firewall</a:t>
            </a:r>
          </a:p>
        </p:txBody>
      </p:sp>
      <p:grpSp>
        <p:nvGrpSpPr>
          <p:cNvPr id="22" name="Group 71"/>
          <p:cNvGrpSpPr/>
          <p:nvPr/>
        </p:nvGrpSpPr>
        <p:grpSpPr>
          <a:xfrm>
            <a:off x="2838450" y="2800350"/>
            <a:ext cx="514350" cy="990600"/>
            <a:chOff x="2838450" y="2800350"/>
            <a:chExt cx="514350" cy="990600"/>
          </a:xfrm>
        </p:grpSpPr>
        <p:sp>
          <p:nvSpPr>
            <p:cNvPr id="55" name="Rectangle 54"/>
            <p:cNvSpPr/>
            <p:nvPr/>
          </p:nvSpPr>
          <p:spPr bwMode="auto">
            <a:xfrm>
              <a:off x="2838450" y="3143250"/>
              <a:ext cx="514350" cy="647700"/>
            </a:xfrm>
            <a:prstGeom prst="rect">
              <a:avLst/>
            </a:prstGeom>
            <a:noFill/>
            <a:ln w="31750" cap="flat" cmpd="sng" algn="ctr">
              <a:solidFill>
                <a:schemeClr val="bg2">
                  <a:lumMod val="50000"/>
                </a:schemeClr>
              </a:solidFill>
              <a:prstDash val="sysDash"/>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pic>
          <p:nvPicPr>
            <p:cNvPr id="56" name="Picture 55" descr="lock2.png"/>
            <p:cNvPicPr>
              <a:picLocks noChangeAspect="1"/>
            </p:cNvPicPr>
            <p:nvPr/>
          </p:nvPicPr>
          <p:blipFill>
            <a:blip r:embed="rId11" cstate="print">
              <a:duotone>
                <a:prstClr val="black"/>
                <a:schemeClr val="accent4">
                  <a:tint val="45000"/>
                  <a:satMod val="400000"/>
                </a:schemeClr>
              </a:duotone>
            </a:blip>
            <a:stretch>
              <a:fillRect/>
            </a:stretch>
          </p:blipFill>
          <p:spPr>
            <a:xfrm>
              <a:off x="2876549" y="2800350"/>
              <a:ext cx="447675" cy="447675"/>
            </a:xfrm>
            <a:prstGeom prst="rect">
              <a:avLst/>
            </a:prstGeom>
          </p:spPr>
        </p:pic>
      </p:grpSp>
      <p:grpSp>
        <p:nvGrpSpPr>
          <p:cNvPr id="23" name="Group 66"/>
          <p:cNvGrpSpPr/>
          <p:nvPr/>
        </p:nvGrpSpPr>
        <p:grpSpPr>
          <a:xfrm>
            <a:off x="4420522" y="5049174"/>
            <a:ext cx="2377406" cy="1002884"/>
            <a:chOff x="4420522" y="5049174"/>
            <a:chExt cx="2377406" cy="1002884"/>
          </a:xfrm>
        </p:grpSpPr>
        <p:sp>
          <p:nvSpPr>
            <p:cNvPr id="41" name="Rounded Rectangle 40"/>
            <p:cNvSpPr/>
            <p:nvPr/>
          </p:nvSpPr>
          <p:spPr bwMode="auto">
            <a:xfrm>
              <a:off x="4420522" y="5049174"/>
              <a:ext cx="1946796" cy="1002884"/>
            </a:xfrm>
            <a:prstGeom prst="roundRect">
              <a:avLst/>
            </a:prstGeom>
            <a:solidFill>
              <a:schemeClr val="accent3">
                <a:lumMod val="20000"/>
                <a:lumOff val="80000"/>
              </a:schemeClr>
            </a:solidFill>
            <a:ln w="31750" cap="flat" cmpd="sng" algn="ctr">
              <a:solidFill>
                <a:schemeClr val="bg2">
                  <a:lumMod val="2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r>
                <a:rPr lang="en-US" sz="1000" dirty="0" smtClean="0">
                  <a:solidFill>
                    <a:srgbClr val="000000"/>
                  </a:solidFill>
                  <a:latin typeface="Arial" charset="0"/>
                </a:rPr>
                <a:t>If further analysis is required, </a:t>
              </a:r>
              <a:br>
                <a:rPr lang="en-US" sz="1000" dirty="0" smtClean="0">
                  <a:solidFill>
                    <a:srgbClr val="000000"/>
                  </a:solidFill>
                  <a:latin typeface="Arial" charset="0"/>
                </a:rPr>
              </a:br>
              <a:r>
                <a:rPr lang="en-US" sz="1000" dirty="0" smtClean="0">
                  <a:solidFill>
                    <a:srgbClr val="000000"/>
                  </a:solidFill>
                  <a:latin typeface="Arial" charset="0"/>
                </a:rPr>
                <a:t>file is sent to FortiGuard Labs </a:t>
              </a:r>
              <a:br>
                <a:rPr lang="en-US" sz="1000" dirty="0" smtClean="0">
                  <a:solidFill>
                    <a:srgbClr val="000000"/>
                  </a:solidFill>
                  <a:latin typeface="Arial" charset="0"/>
                </a:rPr>
              </a:br>
              <a:r>
                <a:rPr lang="en-US" sz="1000" dirty="0" smtClean="0">
                  <a:solidFill>
                    <a:srgbClr val="000000"/>
                  </a:solidFill>
                  <a:latin typeface="Arial" charset="0"/>
                </a:rPr>
                <a:t>for deconstruction and </a:t>
              </a:r>
              <a:br>
                <a:rPr lang="en-US" sz="1000" dirty="0" smtClean="0">
                  <a:solidFill>
                    <a:srgbClr val="000000"/>
                  </a:solidFill>
                  <a:latin typeface="Arial" charset="0"/>
                </a:rPr>
              </a:br>
              <a:r>
                <a:rPr lang="en-US" sz="1000" dirty="0" smtClean="0">
                  <a:solidFill>
                    <a:srgbClr val="000000"/>
                  </a:solidFill>
                  <a:latin typeface="Arial" charset="0"/>
                </a:rPr>
                <a:t>signature creation</a:t>
              </a:r>
              <a:endParaRPr kumimoji="0" lang="en-US" sz="1000" b="0" i="0" u="none" strike="noStrike" cap="none" normalizeH="0" baseline="0" dirty="0">
                <a:ln>
                  <a:noFill/>
                </a:ln>
                <a:solidFill>
                  <a:srgbClr val="000000"/>
                </a:solidFill>
                <a:effectLst/>
                <a:latin typeface="Arial" charset="0"/>
              </a:endParaRPr>
            </a:p>
          </p:txBody>
        </p:sp>
        <p:sp>
          <p:nvSpPr>
            <p:cNvPr id="59" name="Right Triangle 58"/>
            <p:cNvSpPr/>
            <p:nvPr/>
          </p:nvSpPr>
          <p:spPr bwMode="auto">
            <a:xfrm rot="16200000" flipH="1" flipV="1">
              <a:off x="6467474" y="5441695"/>
              <a:ext cx="238121" cy="422787"/>
            </a:xfrm>
            <a:prstGeom prst="rtTriangle">
              <a:avLst/>
            </a:prstGeom>
            <a:solidFill>
              <a:schemeClr val="bg2">
                <a:lumMod val="25000"/>
              </a:schemeClr>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grpSp>
      <p:grpSp>
        <p:nvGrpSpPr>
          <p:cNvPr id="28" name="Group 67"/>
          <p:cNvGrpSpPr/>
          <p:nvPr/>
        </p:nvGrpSpPr>
        <p:grpSpPr>
          <a:xfrm>
            <a:off x="1709422" y="4975401"/>
            <a:ext cx="2305221" cy="1086182"/>
            <a:chOff x="1709422" y="4975401"/>
            <a:chExt cx="2305221" cy="1086182"/>
          </a:xfrm>
        </p:grpSpPr>
        <p:sp>
          <p:nvSpPr>
            <p:cNvPr id="60" name="Right Triangle 59"/>
            <p:cNvSpPr/>
            <p:nvPr/>
          </p:nvSpPr>
          <p:spPr bwMode="auto">
            <a:xfrm rot="6719977" flipV="1">
              <a:off x="1796726" y="4888097"/>
              <a:ext cx="261177" cy="435786"/>
            </a:xfrm>
            <a:prstGeom prst="rtTriangle">
              <a:avLst/>
            </a:prstGeom>
            <a:solidFill>
              <a:schemeClr val="bg2">
                <a:lumMod val="25000"/>
              </a:schemeClr>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58" name="Rounded Rectangle 57"/>
            <p:cNvSpPr/>
            <p:nvPr/>
          </p:nvSpPr>
          <p:spPr bwMode="auto">
            <a:xfrm>
              <a:off x="2067847" y="5058699"/>
              <a:ext cx="1946796" cy="1002884"/>
            </a:xfrm>
            <a:prstGeom prst="roundRect">
              <a:avLst/>
            </a:prstGeom>
            <a:solidFill>
              <a:schemeClr val="accent3">
                <a:lumMod val="20000"/>
                <a:lumOff val="80000"/>
              </a:schemeClr>
            </a:solidFill>
            <a:ln w="31750" cap="flat" cmpd="sng" algn="ctr">
              <a:solidFill>
                <a:schemeClr val="bg2">
                  <a:lumMod val="2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r>
                <a:rPr lang="en-US" sz="1000" dirty="0" smtClean="0">
                  <a:solidFill>
                    <a:srgbClr val="000000"/>
                  </a:solidFill>
                  <a:latin typeface="Arial" charset="0"/>
                </a:rPr>
                <a:t>Any new FortiGate protection updates are now available to FortiGuard subscribers worldwide</a:t>
              </a:r>
              <a:endParaRPr kumimoji="0" lang="en-US" sz="1000" b="0" i="0" u="none" strike="noStrike" cap="none" normalizeH="0" baseline="0" dirty="0">
                <a:ln>
                  <a:noFill/>
                </a:ln>
                <a:solidFill>
                  <a:srgbClr val="000000"/>
                </a:solidFill>
                <a:effectLst/>
                <a:latin typeface="Arial" charset="0"/>
              </a:endParaRPr>
            </a:p>
          </p:txBody>
        </p:sp>
      </p:grpSp>
      <p:grpSp>
        <p:nvGrpSpPr>
          <p:cNvPr id="29" name="Group 65"/>
          <p:cNvGrpSpPr/>
          <p:nvPr/>
        </p:nvGrpSpPr>
        <p:grpSpPr>
          <a:xfrm>
            <a:off x="6858922" y="2914650"/>
            <a:ext cx="1946796" cy="1280033"/>
            <a:chOff x="6858922" y="2914650"/>
            <a:chExt cx="1946796" cy="1280033"/>
          </a:xfrm>
        </p:grpSpPr>
        <p:sp>
          <p:nvSpPr>
            <p:cNvPr id="42" name="Rounded Rectangle 41"/>
            <p:cNvSpPr/>
            <p:nvPr/>
          </p:nvSpPr>
          <p:spPr bwMode="auto">
            <a:xfrm>
              <a:off x="6858922" y="3191799"/>
              <a:ext cx="1946796" cy="1002884"/>
            </a:xfrm>
            <a:prstGeom prst="roundRect">
              <a:avLst/>
            </a:prstGeom>
            <a:solidFill>
              <a:schemeClr val="accent3">
                <a:lumMod val="20000"/>
                <a:lumOff val="80000"/>
              </a:schemeClr>
            </a:solidFill>
            <a:ln w="31750" cap="flat" cmpd="sng" algn="ctr">
              <a:solidFill>
                <a:schemeClr val="bg2">
                  <a:lumMod val="2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r>
                <a:rPr lang="en-US" sz="1000" dirty="0" smtClean="0">
                  <a:solidFill>
                    <a:srgbClr val="000000"/>
                  </a:solidFill>
                  <a:latin typeface="Arial" charset="0"/>
                </a:rPr>
                <a:t>IT administrator can view FortiCloud management UI </a:t>
              </a:r>
              <a:br>
                <a:rPr lang="en-US" sz="1000" dirty="0" smtClean="0">
                  <a:solidFill>
                    <a:srgbClr val="000000"/>
                  </a:solidFill>
                  <a:latin typeface="Arial" charset="0"/>
                </a:rPr>
              </a:br>
              <a:r>
                <a:rPr lang="en-US" sz="1000" dirty="0" smtClean="0">
                  <a:solidFill>
                    <a:srgbClr val="000000"/>
                  </a:solidFill>
                  <a:latin typeface="Arial" charset="0"/>
                </a:rPr>
                <a:t>at any time for an updated determination status</a:t>
              </a:r>
              <a:endParaRPr kumimoji="0" lang="en-US" sz="1000" b="0" i="0" u="none" strike="noStrike" cap="none" normalizeH="0" baseline="0" dirty="0">
                <a:ln>
                  <a:noFill/>
                </a:ln>
                <a:solidFill>
                  <a:srgbClr val="000000"/>
                </a:solidFill>
                <a:effectLst/>
                <a:latin typeface="Arial" charset="0"/>
              </a:endParaRPr>
            </a:p>
          </p:txBody>
        </p:sp>
        <p:sp>
          <p:nvSpPr>
            <p:cNvPr id="63" name="Right Triangle 62"/>
            <p:cNvSpPr/>
            <p:nvPr/>
          </p:nvSpPr>
          <p:spPr bwMode="auto">
            <a:xfrm flipH="1">
              <a:off x="8267700" y="2914650"/>
              <a:ext cx="228600" cy="290045"/>
            </a:xfrm>
            <a:prstGeom prst="rtTriangle">
              <a:avLst/>
            </a:prstGeom>
            <a:solidFill>
              <a:schemeClr val="bg2">
                <a:lumMod val="25000"/>
              </a:schemeClr>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grpSp>
      <p:grpSp>
        <p:nvGrpSpPr>
          <p:cNvPr id="31" name="Group 72"/>
          <p:cNvGrpSpPr/>
          <p:nvPr/>
        </p:nvGrpSpPr>
        <p:grpSpPr>
          <a:xfrm>
            <a:off x="2809875" y="3228975"/>
            <a:ext cx="581025" cy="581025"/>
            <a:chOff x="1504950" y="5153025"/>
            <a:chExt cx="581025" cy="581025"/>
          </a:xfrm>
        </p:grpSpPr>
        <p:pic>
          <p:nvPicPr>
            <p:cNvPr id="74" name="Picture 73" descr="file_generic.png"/>
            <p:cNvPicPr>
              <a:picLocks noChangeAspect="1"/>
            </p:cNvPicPr>
            <p:nvPr/>
          </p:nvPicPr>
          <p:blipFill>
            <a:blip r:embed="rId6" cstate="print">
              <a:duotone>
                <a:prstClr val="black"/>
                <a:schemeClr val="accent6">
                  <a:tint val="45000"/>
                  <a:satMod val="400000"/>
                </a:schemeClr>
              </a:duotone>
            </a:blip>
            <a:stretch>
              <a:fillRect/>
            </a:stretch>
          </p:blipFill>
          <p:spPr>
            <a:xfrm>
              <a:off x="1504950" y="5153025"/>
              <a:ext cx="581025" cy="581025"/>
            </a:xfrm>
            <a:prstGeom prst="rect">
              <a:avLst/>
            </a:prstGeom>
          </p:spPr>
        </p:pic>
        <p:pic>
          <p:nvPicPr>
            <p:cNvPr id="75" name="Picture 74" descr="question_mark.png"/>
            <p:cNvPicPr>
              <a:picLocks noChangeAspect="1"/>
            </p:cNvPicPr>
            <p:nvPr/>
          </p:nvPicPr>
          <p:blipFill>
            <a:blip r:embed="rId7" cstate="print">
              <a:duotone>
                <a:prstClr val="black"/>
                <a:schemeClr val="accent5">
                  <a:tint val="45000"/>
                  <a:satMod val="400000"/>
                </a:schemeClr>
              </a:duotone>
            </a:blip>
            <a:stretch>
              <a:fillRect/>
            </a:stretch>
          </p:blipFill>
          <p:spPr>
            <a:xfrm>
              <a:off x="1609725" y="5248275"/>
              <a:ext cx="352425" cy="352425"/>
            </a:xfrm>
            <a:prstGeom prst="rect">
              <a:avLst/>
            </a:prstGeom>
          </p:spPr>
        </p:pic>
      </p:grpSp>
      <p:pic>
        <p:nvPicPr>
          <p:cNvPr id="77" name="Picture 76" descr="Stop.png"/>
          <p:cNvPicPr>
            <a:picLocks noChangeAspect="1"/>
          </p:cNvPicPr>
          <p:nvPr/>
        </p:nvPicPr>
        <p:blipFill>
          <a:blip r:embed="rId12" cstate="print"/>
          <a:stretch>
            <a:fillRect/>
          </a:stretch>
        </p:blipFill>
        <p:spPr>
          <a:xfrm>
            <a:off x="6924675" y="5257800"/>
            <a:ext cx="200025" cy="200025"/>
          </a:xfrm>
          <a:prstGeom prst="rect">
            <a:avLst/>
          </a:prstGeom>
          <a:effectLst>
            <a:outerShdw blurRad="50800" dist="38100" dir="2700000" algn="tl" rotWithShape="0">
              <a:prstClr val="black">
                <a:alpha val="40000"/>
              </a:prstClr>
            </a:outerShdw>
          </a:effectLst>
        </p:spPr>
      </p:pic>
      <p:sp>
        <p:nvSpPr>
          <p:cNvPr id="17" name="Oval 16"/>
          <p:cNvSpPr/>
          <p:nvPr/>
        </p:nvSpPr>
        <p:spPr bwMode="auto">
          <a:xfrm>
            <a:off x="6848475" y="5162551"/>
            <a:ext cx="742950" cy="742950"/>
          </a:xfrm>
          <a:prstGeom prst="ellipse">
            <a:avLst/>
          </a:prstGeom>
          <a:solidFill>
            <a:schemeClr val="tx2">
              <a:lumMod val="75000"/>
              <a:lumOff val="25000"/>
            </a:schemeClr>
          </a:solidFill>
          <a:ln w="3175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pic>
        <p:nvPicPr>
          <p:cNvPr id="16" name="Picture 15" descr="FortiGuard_Shape_Light.png"/>
          <p:cNvPicPr>
            <a:picLocks noChangeAspect="1"/>
          </p:cNvPicPr>
          <p:nvPr/>
        </p:nvPicPr>
        <p:blipFill>
          <a:blip r:embed="rId13" cstate="print">
            <a:extLst>
              <a:ext uri="{28A0092B-C50C-407E-A947-70E740481C1C}">
                <a14:useLocalDpi xmlns="" xmlns:a14="http://schemas.microsoft.com/office/drawing/2010/main" val="0"/>
              </a:ext>
            </a:extLst>
          </a:blip>
          <a:stretch>
            <a:fillRect/>
          </a:stretch>
        </p:blipFill>
        <p:spPr>
          <a:xfrm>
            <a:off x="6953561" y="5276327"/>
            <a:ext cx="546100" cy="547285"/>
          </a:xfrm>
          <a:prstGeom prst="rect">
            <a:avLst/>
          </a:prstGeom>
        </p:spPr>
      </p:pic>
      <p:grpSp>
        <p:nvGrpSpPr>
          <p:cNvPr id="34" name="Group 77"/>
          <p:cNvGrpSpPr/>
          <p:nvPr/>
        </p:nvGrpSpPr>
        <p:grpSpPr>
          <a:xfrm>
            <a:off x="1362075" y="3990975"/>
            <a:ext cx="581025" cy="581025"/>
            <a:chOff x="1495425" y="5153025"/>
            <a:chExt cx="581025" cy="581025"/>
          </a:xfrm>
        </p:grpSpPr>
        <p:pic>
          <p:nvPicPr>
            <p:cNvPr id="79" name="Picture 78" descr="file_generic.png"/>
            <p:cNvPicPr>
              <a:picLocks noChangeAspect="1"/>
            </p:cNvPicPr>
            <p:nvPr/>
          </p:nvPicPr>
          <p:blipFill>
            <a:blip r:embed="rId6" cstate="print">
              <a:duotone>
                <a:prstClr val="black"/>
                <a:schemeClr val="accent3">
                  <a:tint val="45000"/>
                  <a:satMod val="400000"/>
                </a:schemeClr>
              </a:duotone>
            </a:blip>
            <a:stretch>
              <a:fillRect/>
            </a:stretch>
          </p:blipFill>
          <p:spPr>
            <a:xfrm>
              <a:off x="1495425" y="5153025"/>
              <a:ext cx="581025" cy="581025"/>
            </a:xfrm>
            <a:prstGeom prst="rect">
              <a:avLst/>
            </a:prstGeom>
          </p:spPr>
        </p:pic>
        <p:pic>
          <p:nvPicPr>
            <p:cNvPr id="80" name="Picture 79" descr="question_mark.png"/>
            <p:cNvPicPr>
              <a:picLocks noChangeAspect="1"/>
            </p:cNvPicPr>
            <p:nvPr/>
          </p:nvPicPr>
          <p:blipFill>
            <a:blip r:embed="rId7" cstate="print">
              <a:duotone>
                <a:prstClr val="black"/>
                <a:schemeClr val="accent3">
                  <a:tint val="45000"/>
                  <a:satMod val="400000"/>
                </a:schemeClr>
              </a:duotone>
            </a:blip>
            <a:stretch>
              <a:fillRect/>
            </a:stretch>
          </p:blipFill>
          <p:spPr>
            <a:xfrm>
              <a:off x="1600200" y="5248275"/>
              <a:ext cx="352425" cy="352425"/>
            </a:xfrm>
            <a:prstGeom prst="rect">
              <a:avLst/>
            </a:prstGeom>
          </p:spPr>
        </p:pic>
      </p:grpSp>
      <p:pic>
        <p:nvPicPr>
          <p:cNvPr id="76" name="Picture 75" descr="Stop.png"/>
          <p:cNvPicPr>
            <a:picLocks noChangeAspect="1"/>
          </p:cNvPicPr>
          <p:nvPr/>
        </p:nvPicPr>
        <p:blipFill>
          <a:blip r:embed="rId14" cstate="print"/>
          <a:stretch>
            <a:fillRect/>
          </a:stretch>
        </p:blipFill>
        <p:spPr>
          <a:xfrm>
            <a:off x="1327673" y="3916007"/>
            <a:ext cx="695325" cy="695325"/>
          </a:xfrm>
          <a:prstGeom prst="rect">
            <a:avLst/>
          </a:prstGeom>
          <a:effectLst>
            <a:outerShdw blurRad="50800" dist="38100" dir="2700000" algn="tl" rotWithShape="0">
              <a:prstClr val="black">
                <a:alpha val="40000"/>
              </a:prstClr>
            </a:outerShdw>
          </a:effec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repeatCount="3000" fill="hold" nodeType="clickEffect">
                                  <p:stCondLst>
                                    <p:cond delay="50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childTnLst>
                                </p:cTn>
                              </p:par>
                              <p:par>
                                <p:cTn id="8" presetID="10" presetClass="entr" presetSubtype="0" fill="hold" nodeType="withEffect">
                                  <p:stCondLst>
                                    <p:cond delay="5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1000"/>
                                        <p:tgtEl>
                                          <p:spTgt spid="21"/>
                                        </p:tgtEl>
                                      </p:cBhvr>
                                    </p:animEffect>
                                  </p:childTnLst>
                                </p:cTn>
                              </p:par>
                              <p:par>
                                <p:cTn id="16" presetID="22" presetClass="entr" presetSubtype="4" fill="hold"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down)">
                                      <p:cBhvr>
                                        <p:cTn id="18" dur="500"/>
                                        <p:tgtEl>
                                          <p:spTgt spid="30"/>
                                        </p:tgtEl>
                                      </p:cBhvr>
                                    </p:animEffect>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childTnLst>
                                </p:cTn>
                              </p:par>
                            </p:childTnLst>
                          </p:cTn>
                        </p:par>
                        <p:par>
                          <p:cTn id="23" fill="hold">
                            <p:stCondLst>
                              <p:cond delay="2000"/>
                            </p:stCondLst>
                            <p:childTnLst>
                              <p:par>
                                <p:cTn id="24" presetID="5" presetClass="entr" presetSubtype="10" fill="hold" nodeType="afterEffect">
                                  <p:stCondLst>
                                    <p:cond delay="500"/>
                                  </p:stCondLst>
                                  <p:iterate type="lt">
                                    <p:tmPct val="0"/>
                                  </p:iterate>
                                  <p:childTnLst>
                                    <p:set>
                                      <p:cBhvr>
                                        <p:cTn id="25" dur="1" fill="hold">
                                          <p:stCondLst>
                                            <p:cond delay="0"/>
                                          </p:stCondLst>
                                        </p:cTn>
                                        <p:tgtEl>
                                          <p:spTgt spid="31"/>
                                        </p:tgtEl>
                                        <p:attrNameLst>
                                          <p:attrName>style.visibility</p:attrName>
                                        </p:attrNameLst>
                                      </p:cBhvr>
                                      <p:to>
                                        <p:strVal val="visible"/>
                                      </p:to>
                                    </p:set>
                                    <p:animEffect transition="in" filter="checkerboard(across)">
                                      <p:cBhvr>
                                        <p:cTn id="26" dur="1000"/>
                                        <p:tgtEl>
                                          <p:spTgt spid="3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childTnLst>
                                </p:cTn>
                              </p:par>
                              <p:par>
                                <p:cTn id="32" presetID="22" presetClass="entr" presetSubtype="8"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wipe(left)">
                                      <p:cBhvr>
                                        <p:cTn id="34" dur="500"/>
                                        <p:tgtEl>
                                          <p:spTgt spid="3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childTnLst>
                                </p:cTn>
                              </p:par>
                              <p:par>
                                <p:cTn id="40" presetID="22" presetClass="entr" presetSubtype="2" fill="hold" nodeType="with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right)">
                                      <p:cBhvr>
                                        <p:cTn id="42" dur="500"/>
                                        <p:tgtEl>
                                          <p:spTgt spid="3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1000"/>
                                        <p:tgtEl>
                                          <p:spTgt spid="28"/>
                                        </p:tgtEl>
                                      </p:cBhvr>
                                    </p:animEffect>
                                  </p:childTnLst>
                                </p:cTn>
                              </p:par>
                            </p:childTnLst>
                          </p:cTn>
                        </p:par>
                        <p:par>
                          <p:cTn id="48" fill="hold">
                            <p:stCondLst>
                              <p:cond delay="1000"/>
                            </p:stCondLst>
                            <p:childTnLst>
                              <p:par>
                                <p:cTn id="49" presetID="0" presetClass="path" presetSubtype="0" accel="50000" decel="50000" fill="hold" nodeType="afterEffect">
                                  <p:stCondLst>
                                    <p:cond delay="0"/>
                                  </p:stCondLst>
                                  <p:childTnLst>
                                    <p:animMotion origin="layout" path="M -4.16667E-6 -4.44444E-6 L -0.3375 -0.20555 " pathEditMode="relative" ptsTypes="AA">
                                      <p:cBhvr>
                                        <p:cTn id="50" dur="2000" fill="hold"/>
                                        <p:tgtEl>
                                          <p:spTgt spid="77"/>
                                        </p:tgtEl>
                                        <p:attrNameLst>
                                          <p:attrName>ppt_x</p:attrName>
                                          <p:attrName>ppt_y</p:attrName>
                                        </p:attrNameLst>
                                      </p:cBhvr>
                                    </p:animMotion>
                                  </p:childTnLst>
                                </p:cTn>
                              </p:par>
                            </p:childTnLst>
                          </p:cTn>
                        </p:par>
                        <p:par>
                          <p:cTn id="51" fill="hold">
                            <p:stCondLst>
                              <p:cond delay="3000"/>
                            </p:stCondLst>
                            <p:childTnLst>
                              <p:par>
                                <p:cTn id="52" presetID="0" presetClass="path" presetSubtype="0" accel="50000" decel="50000" fill="hold" nodeType="afterEffect">
                                  <p:stCondLst>
                                    <p:cond delay="0"/>
                                  </p:stCondLst>
                                  <p:childTnLst>
                                    <p:animMotion origin="layout" path="M -0.3375 -0.20556 L -0.58646 -0.06945 " pathEditMode="relative" ptsTypes="AA">
                                      <p:cBhvr>
                                        <p:cTn id="53" dur="2000" fill="hold"/>
                                        <p:tgtEl>
                                          <p:spTgt spid="77"/>
                                        </p:tgtEl>
                                        <p:attrNameLst>
                                          <p:attrName>ppt_x</p:attrName>
                                          <p:attrName>ppt_y</p:attrName>
                                        </p:attrNameLst>
                                      </p:cBhvr>
                                    </p:animMotion>
                                  </p:childTnLst>
                                </p:cTn>
                              </p:par>
                            </p:childTnLst>
                          </p:cTn>
                        </p:par>
                        <p:par>
                          <p:cTn id="54" fill="hold">
                            <p:stCondLst>
                              <p:cond delay="5000"/>
                            </p:stCondLst>
                            <p:childTnLst>
                              <p:par>
                                <p:cTn id="55" presetID="10" presetClass="exit" presetSubtype="0" fill="hold" nodeType="afterEffect">
                                  <p:stCondLst>
                                    <p:cond delay="0"/>
                                  </p:stCondLst>
                                  <p:childTnLst>
                                    <p:animEffect transition="out" filter="fade">
                                      <p:cBhvr>
                                        <p:cTn id="56" dur="2000"/>
                                        <p:tgtEl>
                                          <p:spTgt spid="77"/>
                                        </p:tgtEl>
                                      </p:cBhvr>
                                    </p:animEffect>
                                    <p:set>
                                      <p:cBhvr>
                                        <p:cTn id="57" dur="1" fill="hold">
                                          <p:stCondLst>
                                            <p:cond delay="1999"/>
                                          </p:stCondLst>
                                        </p:cTn>
                                        <p:tgtEl>
                                          <p:spTgt spid="77"/>
                                        </p:tgtEl>
                                        <p:attrNameLst>
                                          <p:attrName>style.visibility</p:attrName>
                                        </p:attrNameLst>
                                      </p:cBhvr>
                                      <p:to>
                                        <p:strVal val="hidden"/>
                                      </p:to>
                                    </p:set>
                                  </p:childTnLst>
                                </p:cTn>
                              </p:par>
                            </p:childTnLst>
                          </p:cTn>
                        </p:par>
                        <p:par>
                          <p:cTn id="58" fill="hold">
                            <p:stCondLst>
                              <p:cond delay="7000"/>
                            </p:stCondLst>
                            <p:childTnLst>
                              <p:par>
                                <p:cTn id="59" presetID="10" presetClass="entr" presetSubtype="0" fill="hold" nodeType="afterEffect">
                                  <p:stCondLst>
                                    <p:cond delay="500"/>
                                  </p:stCondLst>
                                  <p:childTnLst>
                                    <p:set>
                                      <p:cBhvr>
                                        <p:cTn id="60" dur="1" fill="hold">
                                          <p:stCondLst>
                                            <p:cond delay="0"/>
                                          </p:stCondLst>
                                        </p:cTn>
                                        <p:tgtEl>
                                          <p:spTgt spid="76"/>
                                        </p:tgtEl>
                                        <p:attrNameLst>
                                          <p:attrName>style.visibility</p:attrName>
                                        </p:attrNameLst>
                                      </p:cBhvr>
                                      <p:to>
                                        <p:strVal val="visible"/>
                                      </p:to>
                                    </p:set>
                                    <p:animEffect transition="in" filter="fade">
                                      <p:cBhvr>
                                        <p:cTn id="61" dur="1000"/>
                                        <p:tgtEl>
                                          <p:spTgt spid="76"/>
                                        </p:tgtEl>
                                      </p:cBhvr>
                                    </p:animEffect>
                                  </p:childTnLst>
                                </p:cTn>
                              </p:par>
                            </p:childTnLst>
                          </p:cTn>
                        </p:par>
                        <p:par>
                          <p:cTn id="62" fill="hold">
                            <p:stCondLst>
                              <p:cond delay="8500"/>
                            </p:stCondLst>
                            <p:childTnLst>
                              <p:par>
                                <p:cTn id="63" presetID="10" presetClass="entr" presetSubtype="0" fill="hold" nodeType="after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fade">
                                      <p:cBhvr>
                                        <p:cTn id="65" dur="2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Hosted Management with FortiCloud</a:t>
            </a:r>
            <a:endParaRPr lang="en-US" dirty="0"/>
          </a:p>
        </p:txBody>
      </p:sp>
      <p:pic>
        <p:nvPicPr>
          <p:cNvPr id="4" name="Picture 3" descr="FortiCloud_Screen2.png"/>
          <p:cNvPicPr>
            <a:picLocks noChangeAspect="1"/>
          </p:cNvPicPr>
          <p:nvPr/>
        </p:nvPicPr>
        <p:blipFill>
          <a:blip r:embed="rId3" cstate="print"/>
          <a:stretch>
            <a:fillRect/>
          </a:stretch>
        </p:blipFill>
        <p:spPr>
          <a:xfrm>
            <a:off x="438149" y="2638425"/>
            <a:ext cx="4191267" cy="3404459"/>
          </a:xfrm>
          <a:prstGeom prst="rect">
            <a:avLst/>
          </a:prstGeom>
          <a:ln>
            <a:solidFill>
              <a:srgbClr val="000000"/>
            </a:solidFill>
          </a:ln>
          <a:effectLst>
            <a:outerShdw blurRad="50800" dist="38100" dir="2700000" algn="tl" rotWithShape="0">
              <a:prstClr val="black">
                <a:alpha val="40000"/>
              </a:prstClr>
            </a:outerShdw>
          </a:effectLst>
        </p:spPr>
      </p:pic>
      <p:pic>
        <p:nvPicPr>
          <p:cNvPr id="9" name="Picture 8" descr="FortiCloud_Login.png"/>
          <p:cNvPicPr>
            <a:picLocks noChangeAspect="1"/>
          </p:cNvPicPr>
          <p:nvPr/>
        </p:nvPicPr>
        <p:blipFill>
          <a:blip r:embed="rId4" cstate="print"/>
          <a:stretch>
            <a:fillRect/>
          </a:stretch>
        </p:blipFill>
        <p:spPr>
          <a:xfrm>
            <a:off x="3713598" y="1390407"/>
            <a:ext cx="5019142" cy="2886318"/>
          </a:xfrm>
          <a:prstGeom prst="rect">
            <a:avLst/>
          </a:prstGeom>
          <a:ln>
            <a:solidFill>
              <a:srgbClr val="000000"/>
            </a:solidFill>
          </a:ln>
          <a:effectLst>
            <a:outerShdw blurRad="50800" dist="38100" dir="2700000" algn="tl" rotWithShape="0">
              <a:prstClr val="black">
                <a:alpha val="40000"/>
              </a:prstClr>
            </a:outerShdw>
          </a:effectLst>
        </p:spPr>
      </p:pic>
      <p:sp>
        <p:nvSpPr>
          <p:cNvPr id="7" name="Rectangle 6"/>
          <p:cNvSpPr/>
          <p:nvPr/>
        </p:nvSpPr>
        <p:spPr bwMode="auto">
          <a:xfrm>
            <a:off x="5127846" y="3391464"/>
            <a:ext cx="3514724" cy="1066801"/>
          </a:xfrm>
          <a:prstGeom prst="rect">
            <a:avLst/>
          </a:prstGeom>
          <a:solidFill>
            <a:schemeClr val="bg2"/>
          </a:solidFill>
          <a:ln w="31750" cap="flat" cmpd="sng" algn="ctr">
            <a:solidFill>
              <a:schemeClr val="bg2">
                <a:lumMod val="2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14300" eaLnBrk="0" fontAlgn="base" hangingPunct="0">
              <a:spcBef>
                <a:spcPct val="20000"/>
              </a:spcBef>
              <a:spcAft>
                <a:spcPct val="0"/>
              </a:spcAft>
              <a:buClr>
                <a:schemeClr val="accent1"/>
              </a:buClr>
              <a:buSzPct val="90000"/>
            </a:pPr>
            <a:r>
              <a:rPr lang="en-US" sz="1200" b="1" dirty="0" smtClean="0">
                <a:solidFill>
                  <a:srgbClr val="000000"/>
                </a:solidFill>
                <a:latin typeface="Arial" charset="0"/>
              </a:rPr>
              <a:t>Minimize your capital investment: </a:t>
            </a:r>
            <a:r>
              <a:rPr lang="en-US" sz="1200" i="1" dirty="0" smtClean="0">
                <a:solidFill>
                  <a:srgbClr val="000000"/>
                </a:solidFill>
                <a:latin typeface="Arial" charset="0"/>
              </a:rPr>
              <a:t>FortiCloud hosted management takes the worry out of deployment, log storage and on-site expertise without compromising security or ease of use</a:t>
            </a:r>
            <a:endParaRPr lang="en-US" sz="1200" b="1" i="1" dirty="0">
              <a:solidFill>
                <a:srgbClr val="000000"/>
              </a:solidFill>
              <a:latin typeface="Arial" charset="0"/>
            </a:endParaRPr>
          </a:p>
        </p:txBody>
      </p:sp>
      <p:sp>
        <p:nvSpPr>
          <p:cNvPr id="8" name="Rectangle 7"/>
          <p:cNvSpPr/>
          <p:nvPr/>
        </p:nvSpPr>
        <p:spPr bwMode="auto">
          <a:xfrm>
            <a:off x="3171164" y="4735432"/>
            <a:ext cx="4295775" cy="1066801"/>
          </a:xfrm>
          <a:prstGeom prst="rect">
            <a:avLst/>
          </a:prstGeom>
          <a:solidFill>
            <a:schemeClr val="bg2"/>
          </a:solidFill>
          <a:ln w="31750" cap="flat" cmpd="sng" algn="ctr">
            <a:solidFill>
              <a:schemeClr val="bg2">
                <a:lumMod val="2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14300" eaLnBrk="0" fontAlgn="base" hangingPunct="0">
              <a:spcBef>
                <a:spcPct val="20000"/>
              </a:spcBef>
              <a:spcAft>
                <a:spcPct val="0"/>
              </a:spcAft>
              <a:buClr>
                <a:schemeClr val="accent1"/>
              </a:buClr>
              <a:buSzPct val="90000"/>
            </a:pPr>
            <a:r>
              <a:rPr lang="en-US" sz="1200" b="1" dirty="0" smtClean="0">
                <a:solidFill>
                  <a:srgbClr val="000000"/>
                </a:solidFill>
                <a:latin typeface="Arial" charset="0"/>
              </a:rPr>
              <a:t>Control your wired OR wireless network simply: </a:t>
            </a:r>
            <a:br>
              <a:rPr lang="en-US" sz="1200" b="1" dirty="0" smtClean="0">
                <a:solidFill>
                  <a:srgbClr val="000000"/>
                </a:solidFill>
                <a:latin typeface="Arial" charset="0"/>
              </a:rPr>
            </a:br>
            <a:r>
              <a:rPr lang="en-US" sz="1200" i="1" dirty="0" smtClean="0">
                <a:solidFill>
                  <a:srgbClr val="000000"/>
                </a:solidFill>
                <a:latin typeface="Arial" charset="0"/>
              </a:rPr>
              <a:t>Single pane of glass management utilizing a </a:t>
            </a:r>
            <a:r>
              <a:rPr lang="en-US" sz="1200" i="1" dirty="0" err="1" smtClean="0">
                <a:solidFill>
                  <a:srgbClr val="000000"/>
                </a:solidFill>
                <a:latin typeface="Arial" charset="0"/>
              </a:rPr>
              <a:t>SaaS</a:t>
            </a:r>
            <a:r>
              <a:rPr lang="en-US" sz="1200" i="1" dirty="0" smtClean="0">
                <a:solidFill>
                  <a:srgbClr val="000000"/>
                </a:solidFill>
                <a:latin typeface="Arial" charset="0"/>
              </a:rPr>
              <a:t> model makes it painless to manage devices of any type whether </a:t>
            </a:r>
            <a:br>
              <a:rPr lang="en-US" sz="1200" i="1" dirty="0" smtClean="0">
                <a:solidFill>
                  <a:srgbClr val="000000"/>
                </a:solidFill>
                <a:latin typeface="Arial" charset="0"/>
              </a:rPr>
            </a:br>
            <a:r>
              <a:rPr lang="en-US" sz="1200" i="1" dirty="0" smtClean="0">
                <a:solidFill>
                  <a:srgbClr val="000000"/>
                </a:solidFill>
                <a:latin typeface="Arial" charset="0"/>
              </a:rPr>
              <a:t>they’re firewalls, access points or somewhere in between</a:t>
            </a:r>
            <a:endParaRPr lang="en-US" sz="1200" b="1" i="1" dirty="0">
              <a:solidFill>
                <a:srgbClr val="000000"/>
              </a:solidFill>
              <a:latin typeface="Arial" charset="0"/>
            </a:endParaRPr>
          </a:p>
        </p:txBody>
      </p:sp>
      <p:sp>
        <p:nvSpPr>
          <p:cNvPr id="10" name="Rectangle 9"/>
          <p:cNvSpPr/>
          <p:nvPr/>
        </p:nvSpPr>
        <p:spPr bwMode="auto">
          <a:xfrm>
            <a:off x="415894" y="1400269"/>
            <a:ext cx="3124012" cy="799724"/>
          </a:xfrm>
          <a:prstGeom prst="rect">
            <a:avLst/>
          </a:prstGeom>
          <a:solidFill>
            <a:srgbClr val="FFE1E1"/>
          </a:solidFill>
          <a:ln w="31750" cap="flat" cmpd="sng" algn="ctr">
            <a:solidFill>
              <a:schemeClr val="accent6">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14300" eaLnBrk="0" fontAlgn="base" hangingPunct="0">
              <a:spcBef>
                <a:spcPct val="20000"/>
              </a:spcBef>
              <a:spcAft>
                <a:spcPct val="0"/>
              </a:spcAft>
              <a:buClr>
                <a:schemeClr val="accent1"/>
              </a:buClr>
              <a:buSzPct val="90000"/>
            </a:pPr>
            <a:r>
              <a:rPr lang="en-US" sz="1200" b="1" dirty="0" smtClean="0">
                <a:solidFill>
                  <a:srgbClr val="000000"/>
                </a:solidFill>
                <a:latin typeface="Arial" charset="0"/>
              </a:rPr>
              <a:t>Challenge: </a:t>
            </a:r>
            <a:r>
              <a:rPr lang="en-US" sz="1200" i="1" dirty="0" smtClean="0">
                <a:solidFill>
                  <a:srgbClr val="000000"/>
                </a:solidFill>
                <a:latin typeface="Arial" charset="0"/>
              </a:rPr>
              <a:t>Upfront investments in management solutions can be costly and may only manage specific devices</a:t>
            </a:r>
            <a:endParaRPr lang="en-US" sz="1200" b="1" i="1" dirty="0">
              <a:solidFill>
                <a:srgbClr val="000000"/>
              </a:solidFill>
              <a:latin typeface="Arial" charset="0"/>
            </a:endParaRPr>
          </a:p>
        </p:txBody>
      </p:sp>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Fortinet">
  <a:themeElements>
    <a:clrScheme name="Custom 22">
      <a:dk1>
        <a:srgbClr val="000000"/>
      </a:dk1>
      <a:lt1>
        <a:srgbClr val="FFFFFF"/>
      </a:lt1>
      <a:dk2>
        <a:srgbClr val="1B232A"/>
      </a:dk2>
      <a:lt2>
        <a:srgbClr val="DFE6E6"/>
      </a:lt2>
      <a:accent1>
        <a:srgbClr val="7D9898"/>
      </a:accent1>
      <a:accent2>
        <a:srgbClr val="9FB2C1"/>
      </a:accent2>
      <a:accent3>
        <a:srgbClr val="465B6D"/>
      </a:accent3>
      <a:accent4>
        <a:srgbClr val="777777"/>
      </a:accent4>
      <a:accent5>
        <a:srgbClr val="CC6600"/>
      </a:accent5>
      <a:accent6>
        <a:srgbClr val="9E0000"/>
      </a:accent6>
      <a:hlink>
        <a:srgbClr val="3366FF"/>
      </a:hlink>
      <a:folHlink>
        <a:srgbClr val="7030A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invGray">
        <a:solidFill>
          <a:schemeClr val="bg1"/>
        </a:solidFill>
        <a:ln w="9525">
          <a:solidFill>
            <a:schemeClr val="accent4">
              <a:lumMod val="40000"/>
              <a:lumOff val="60000"/>
            </a:schemeClr>
          </a:solidFill>
          <a:round/>
          <a:headEnd/>
          <a:tailEnd/>
        </a:ln>
        <a:extLst/>
      </a:spPr>
      <a:bodyPr wrap="square" rtlCol="0" anchor="ctr"/>
      <a:lstStyle>
        <a:defPPr algn="ctr" defTabSz="342879">
          <a:defRPr sz="2000" dirty="0" smtClean="0"/>
        </a:defPPr>
      </a:lst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23518</TotalTime>
  <Words>2297</Words>
  <Application>Microsoft Office PowerPoint</Application>
  <PresentationFormat>On-screen Show (4:3)</PresentationFormat>
  <Paragraphs>421</Paragraphs>
  <Slides>24</Slides>
  <Notes>22</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Fortinet</vt:lpstr>
      <vt:lpstr>FortiCloud Overview</vt:lpstr>
      <vt:lpstr>Drivers for Cloud-Based Management</vt:lpstr>
      <vt:lpstr>Challenges with Managing Security + Wireless Infrastructure</vt:lpstr>
      <vt:lpstr>Introducing FortiCloud</vt:lpstr>
      <vt:lpstr>FortiCloud: Fortinet’s Solution for Hosted Management</vt:lpstr>
      <vt:lpstr>FortiCloud: How It Works</vt:lpstr>
      <vt:lpstr>Provisioning with FortiCloud</vt:lpstr>
      <vt:lpstr>Cloud-based Sandboxing with FortiCloud</vt:lpstr>
      <vt:lpstr>Hosted Management with FortiCloud</vt:lpstr>
      <vt:lpstr>Network Visibility with FortiCloud</vt:lpstr>
      <vt:lpstr>Managed Wireless with FortiCloud</vt:lpstr>
      <vt:lpstr>Wireless PCI Compliance with FortiCloud</vt:lpstr>
      <vt:lpstr>FortiCloud Free vs. Subscription</vt:lpstr>
      <vt:lpstr>Use Case: Small Business (Security Management)</vt:lpstr>
      <vt:lpstr>Use Case: Distributed Enterprise (Wireless Management)</vt:lpstr>
      <vt:lpstr>Next Steps</vt:lpstr>
      <vt:lpstr>Appendix Slides</vt:lpstr>
      <vt:lpstr>Frequently Asked Questions: FortiCloud + Wireless</vt:lpstr>
      <vt:lpstr>Frequently Asked Questions: FortiCloud + Security</vt:lpstr>
      <vt:lpstr>FortiCloud and FortiDeploy Licensing</vt:lpstr>
      <vt:lpstr>How FortiCloud Stacks Up</vt:lpstr>
      <vt:lpstr>Comparing FortiCloud with FortiAnalyzer</vt:lpstr>
      <vt:lpstr>Comparing FortiCloud with FortiManager</vt:lpstr>
      <vt:lpstr>Slide 24</vt:lpstr>
    </vt:vector>
  </TitlesOfParts>
  <Company>Fortinet</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Neil Matz</dc:creator>
  <cp:lastModifiedBy>nmatz</cp:lastModifiedBy>
  <cp:revision>139</cp:revision>
  <cp:lastPrinted>2014-12-10T16:50:59Z</cp:lastPrinted>
  <dcterms:created xsi:type="dcterms:W3CDTF">2014-11-13T18:44:53Z</dcterms:created>
  <dcterms:modified xsi:type="dcterms:W3CDTF">2015-01-29T18:36:34Z</dcterms:modified>
</cp:coreProperties>
</file>